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</p:sldMasterIdLst>
  <p:sldIdLst>
    <p:sldId id="278" r:id="rId8"/>
    <p:sldId id="2089" r:id="rId9"/>
    <p:sldId id="2062" r:id="rId10"/>
    <p:sldId id="2088" r:id="rId11"/>
    <p:sldId id="2092" r:id="rId12"/>
    <p:sldId id="2099" r:id="rId13"/>
    <p:sldId id="2100" r:id="rId14"/>
    <p:sldId id="2101" r:id="rId15"/>
    <p:sldId id="2102" r:id="rId16"/>
    <p:sldId id="2103" r:id="rId17"/>
    <p:sldId id="2095" r:id="rId18"/>
    <p:sldId id="2104" r:id="rId19"/>
    <p:sldId id="2097" r:id="rId20"/>
    <p:sldId id="2105" r:id="rId21"/>
    <p:sldId id="280" r:id="rId2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2;&#1054;&#1053;&#1048;&#1058;&#1054;&#1056;&#1048;&#1053;&#1043;%202025\&#1042;&#1099;&#1075;&#1088;&#1091;&#1079;&#1082;&#1080;%202025\&#1042;&#1099;&#1075;&#1088;&#1091;&#1079;&#1082;&#1072;_&#1057;&#1074;&#1086;&#1076;%20&#1087;&#1086;%20&#1087;&#1088;&#1086;&#1075;&#1088;&#1072;&#1084;&#1084;&#1072;&#1084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2;&#1054;&#1053;&#1048;&#1058;&#1054;&#1056;&#1048;&#1053;&#1043;%202025\&#1054;&#1058;&#1063;&#1045;&#1058;\&#1050;&#1072;&#1088;&#1090;&#1080;&#1085;&#1082;&#1080;%20&#1074;%20&#1086;&#1090;&#1095;&#1077;&#1090;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54;&#1053;&#1048;&#1058;&#1054;&#1056;&#1048;&#1053;&#1043;%202025\&#1042;&#1099;&#1075;&#1088;&#1091;&#1079;&#1082;&#1080;%202025\&#1042;&#1099;&#1075;&#1088;&#1091;&#1079;&#1082;&#1072;_&#1060;&#1086;&#1088;&#1084;&#1072;12.8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2;&#1054;&#1053;&#1048;&#1058;&#1054;&#1056;&#1048;&#1053;&#1043;%202025\&#1054;&#1058;&#1063;&#1045;&#1058;\&#1050;&#1072;&#1088;&#1090;&#1080;&#1085;&#1082;&#1080;%20&#1074;%20&#1086;&#1090;&#1095;&#1077;&#109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2;&#1054;&#1053;&#1048;&#1058;&#1054;&#1056;&#1048;&#1053;&#1043;%202025\&#1054;&#1058;&#1063;&#1045;&#1058;\&#1050;&#1072;&#1088;&#1090;&#1080;&#1085;&#1082;&#1080;%20&#1074;%20&#1086;&#1090;&#1095;&#1077;&#1090;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2;&#1054;&#1053;&#1048;&#1058;&#1054;&#1056;&#1048;&#1053;&#1043;%202025\&#1042;&#1099;&#1075;&#1088;&#1091;&#1079;&#1082;&#1080;%202025\&#1042;&#1099;&#1075;&#1088;&#1091;&#1079;&#1082;&#1072;_&#1057;&#1074;&#1086;&#1076;%20&#1087;&#1086;%20&#1087;&#1088;&#1086;&#1075;&#1088;&#1072;&#1084;&#1084;&#1072;&#108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2;&#1054;&#1053;&#1048;&#1058;&#1054;&#1056;&#1048;&#1053;&#1043;%202025\&#1054;&#1058;&#1063;&#1045;&#1058;\&#1050;&#1072;&#1088;&#1090;&#1080;&#1085;&#1082;&#1080;%20&#1074;%20&#1086;&#1090;&#1095;&#1077;&#1090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[ПКВ 2017-2023 гг..xlsx]Сводная ПКВ 2017-2023!СводнаяТаблица3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'Сводная ПКВ 2017-2023'!$H$18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rgbClr val="001D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C-0B43-A437-E8B0C92BA29B}"/>
              </c:ext>
            </c:extLst>
          </c:dPt>
          <c:dPt>
            <c:idx val="1"/>
            <c:bubble3D val="0"/>
            <c:spPr>
              <a:solidFill>
                <a:srgbClr val="D1DD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C-0B43-A437-E8B0C92BA29B}"/>
              </c:ext>
            </c:extLst>
          </c:dPt>
          <c:dPt>
            <c:idx val="2"/>
            <c:bubble3D val="0"/>
            <c:spPr>
              <a:solidFill>
                <a:srgbClr val="00A0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AC-0B43-A437-E8B0C92BA29B}"/>
              </c:ext>
            </c:extLst>
          </c:dPt>
          <c:dLbls>
            <c:dLbl>
              <c:idx val="0"/>
              <c:layout>
                <c:manualLayout>
                  <c:x val="-0.17403719888833852"/>
                  <c:y val="-0.1581137738117132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Montserrat" pitchFamily="2" charset="0"/>
                        <a:ea typeface="+mn-ea"/>
                        <a:cs typeface="+mn-cs"/>
                      </a:defRPr>
                    </a:pPr>
                    <a:r>
                      <a:rPr lang="ru-RU" dirty="0"/>
                      <a:t>2 613 тыс. чел.</a:t>
                    </a:r>
                    <a:r>
                      <a:rPr lang="ru-RU" baseline="0" dirty="0"/>
                      <a:t>; </a:t>
                    </a:r>
                    <a:fld id="{05F61212-E32D-48F9-AC43-83A5687E724B}" type="PERCENTAGE">
                      <a:rPr lang="ru-RU" baseline="0" dirty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0132860031643"/>
                      <c:h val="0.208178408936439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AC-0B43-A437-E8B0C92BA29B}"/>
                </c:ext>
              </c:extLst>
            </c:dLbl>
            <c:dLbl>
              <c:idx val="1"/>
              <c:layout>
                <c:manualLayout>
                  <c:x val="-3.8110235495866486E-2"/>
                  <c:y val="5.2329130051201669E-2"/>
                </c:manualLayout>
              </c:layout>
              <c:tx>
                <c:rich>
                  <a:bodyPr/>
                  <a:lstStyle/>
                  <a:p>
                    <a:fld id="{26F6BD8A-23BB-484B-B6E6-514FDF45FA3D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тыс. чел.</a:t>
                    </a:r>
                    <a:r>
                      <a:rPr lang="ru-RU" baseline="0"/>
                      <a:t>; </a:t>
                    </a:r>
                    <a:fld id="{140C97CF-5CC9-4FCD-A499-A1BA80AEFD76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45719439111886"/>
                      <c:h val="0.264031152797434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AC-0B43-A437-E8B0C92BA29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1086CC-DEF8-4E9B-B90C-5296A4AA7BA7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тыс. чел.</a:t>
                    </a:r>
                    <a:r>
                      <a:rPr lang="ru-RU" baseline="0"/>
                      <a:t>; </a:t>
                    </a:r>
                    <a:fld id="{6BEEF2AB-5979-4981-A332-710B4E6D13E5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AC-0B43-A437-E8B0C92BA2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'Сводная ПКВ 2017-2023'!$G$19:$G$22</c:f>
              <c:strCache>
                <c:ptCount val="3"/>
                <c:pt idx="0">
                  <c:v>региональные</c:v>
                </c:pt>
                <c:pt idx="1">
                  <c:v>федеральные</c:v>
                </c:pt>
                <c:pt idx="2">
                  <c:v>Частные организации</c:v>
                </c:pt>
              </c:strCache>
            </c:strRef>
          </c:cat>
          <c:val>
            <c:numRef>
              <c:f>'Сводная ПКВ 2017-2023'!$H$19:$H$22</c:f>
              <c:numCache>
                <c:formatCode>0.0,</c:formatCode>
                <c:ptCount val="3"/>
                <c:pt idx="0">
                  <c:v>2612994</c:v>
                </c:pt>
                <c:pt idx="1">
                  <c:v>635237</c:v>
                </c:pt>
                <c:pt idx="2">
                  <c:v>462856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AC-0B43-A437-E8B0C92BA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819569467239517"/>
          <c:y val="0.25796851136645316"/>
          <c:w val="0.25381929384137497"/>
          <c:h val="0.53822268066516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Montserrat" pitchFamily="2" charset="0"/>
        </a:defRPr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Всего!$B$38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Всего!$A$39:$A$66</c:f>
              <c:strCache>
                <c:ptCount val="28"/>
                <c:pt idx="0">
                  <c:v>01.00.00 Математика и механика</c:v>
                </c:pt>
                <c:pt idx="1">
                  <c:v>07.00.00 Архитектура</c:v>
                </c:pt>
                <c:pt idx="2">
                  <c:v>08.00.00 Техника и технологии строительства</c:v>
                </c:pt>
                <c:pt idx="3">
                  <c:v>09.00.00 Информатика и вычислительная техника</c:v>
                </c:pt>
                <c:pt idx="4">
                  <c:v>10.00.00 Информационная безопасность</c:v>
                </c:pt>
                <c:pt idx="5">
                  <c:v>11.00.00 Электроника, радиотехника и системы связи</c:v>
                </c:pt>
                <c:pt idx="6">
                  <c:v>12.00.00 Фотоника, приборостроение, оптические и биотехнические системы и технологии</c:v>
                </c:pt>
                <c:pt idx="7">
                  <c:v>13.00.00 Электро - и теплоэнергетика</c:v>
                </c:pt>
                <c:pt idx="8">
                  <c:v>15.00.00 Машиностроение</c:v>
                </c:pt>
                <c:pt idx="9">
                  <c:v>20.00.00 Техносферная безопасность и природообустройство</c:v>
                </c:pt>
                <c:pt idx="10">
                  <c:v>21.00.00 Прикладная геология, горное дело, нефтегазовое дело и геодезия</c:v>
                </c:pt>
                <c:pt idx="11">
                  <c:v>22.00.00 Технологии материалов</c:v>
                </c:pt>
                <c:pt idx="12">
                  <c:v>23.00.00 Техника и технологии наземного транспорта</c:v>
                </c:pt>
                <c:pt idx="13">
                  <c:v>25.00.00 Аэронавигация и эксплуатация авиационной и ракетно-космической техники</c:v>
                </c:pt>
                <c:pt idx="14">
                  <c:v>26.00.00 Техника и технологии кораблестроения и водного транспорта</c:v>
                </c:pt>
                <c:pt idx="15">
                  <c:v>27.00.00 Управление в технических системах</c:v>
                </c:pt>
                <c:pt idx="16">
                  <c:v>31.00.00  Клиническая медицина</c:v>
                </c:pt>
                <c:pt idx="17">
                  <c:v>34.00.00 Сестринское дело</c:v>
                </c:pt>
                <c:pt idx="18">
                  <c:v>37.00.00 Психологические науки</c:v>
                </c:pt>
                <c:pt idx="19">
                  <c:v>38.00.00 Экономика и управление</c:v>
                </c:pt>
                <c:pt idx="20">
                  <c:v>39.00.00 Социология и социальная работа</c:v>
                </c:pt>
                <c:pt idx="21">
                  <c:v>40.00.00 Юриспруденция</c:v>
                </c:pt>
                <c:pt idx="22">
                  <c:v>41.00.00 Политические науки и регионоведение</c:v>
                </c:pt>
                <c:pt idx="23">
                  <c:v>42.00.00 Средства массовой информации и информационно - библиотечное</c:v>
                </c:pt>
                <c:pt idx="24">
                  <c:v>43.00.00 Сервис и туризм</c:v>
                </c:pt>
                <c:pt idx="25">
                  <c:v>45.00.00 Языкознание и литературоведение</c:v>
                </c:pt>
                <c:pt idx="26">
                  <c:v>46.00.00 История и археология</c:v>
                </c:pt>
                <c:pt idx="27">
                  <c:v>51.00.00 Культуроведение и социокультурные проекты</c:v>
                </c:pt>
              </c:strCache>
            </c:strRef>
          </c:cat>
          <c:val>
            <c:numRef>
              <c:f>Всего!$B$39:$B$66</c:f>
              <c:numCache>
                <c:formatCode>General</c:formatCode>
                <c:ptCount val="28"/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7</c:v>
                </c:pt>
                <c:pt idx="14">
                  <c:v>10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9">
                  <c:v>4</c:v>
                </c:pt>
                <c:pt idx="21">
                  <c:v>3</c:v>
                </c:pt>
                <c:pt idx="24">
                  <c:v>2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C-4394-A80F-7E7F8E868C87}"/>
            </c:ext>
          </c:extLst>
        </c:ser>
        <c:ser>
          <c:idx val="1"/>
          <c:order val="1"/>
          <c:tx>
            <c:strRef>
              <c:f>Всего!$C$38</c:f>
              <c:strCache>
                <c:ptCount val="1"/>
                <c:pt idx="0">
                  <c:v>ВО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Всего!$A$39:$A$66</c:f>
              <c:strCache>
                <c:ptCount val="28"/>
                <c:pt idx="0">
                  <c:v>01.00.00 Математика и механика</c:v>
                </c:pt>
                <c:pt idx="1">
                  <c:v>07.00.00 Архитектура</c:v>
                </c:pt>
                <c:pt idx="2">
                  <c:v>08.00.00 Техника и технологии строительства</c:v>
                </c:pt>
                <c:pt idx="3">
                  <c:v>09.00.00 Информатика и вычислительная техника</c:v>
                </c:pt>
                <c:pt idx="4">
                  <c:v>10.00.00 Информационная безопасность</c:v>
                </c:pt>
                <c:pt idx="5">
                  <c:v>11.00.00 Электроника, радиотехника и системы связи</c:v>
                </c:pt>
                <c:pt idx="6">
                  <c:v>12.00.00 Фотоника, приборостроение, оптические и биотехнические системы и технологии</c:v>
                </c:pt>
                <c:pt idx="7">
                  <c:v>13.00.00 Электро - и теплоэнергетика</c:v>
                </c:pt>
                <c:pt idx="8">
                  <c:v>15.00.00 Машиностроение</c:v>
                </c:pt>
                <c:pt idx="9">
                  <c:v>20.00.00 Техносферная безопасность и природообустройство</c:v>
                </c:pt>
                <c:pt idx="10">
                  <c:v>21.00.00 Прикладная геология, горное дело, нефтегазовое дело и геодезия</c:v>
                </c:pt>
                <c:pt idx="11">
                  <c:v>22.00.00 Технологии материалов</c:v>
                </c:pt>
                <c:pt idx="12">
                  <c:v>23.00.00 Техника и технологии наземного транспорта</c:v>
                </c:pt>
                <c:pt idx="13">
                  <c:v>25.00.00 Аэронавигация и эксплуатация авиационной и ракетно-космической техники</c:v>
                </c:pt>
                <c:pt idx="14">
                  <c:v>26.00.00 Техника и технологии кораблестроения и водного транспорта</c:v>
                </c:pt>
                <c:pt idx="15">
                  <c:v>27.00.00 Управление в технических системах</c:v>
                </c:pt>
                <c:pt idx="16">
                  <c:v>31.00.00  Клиническая медицина</c:v>
                </c:pt>
                <c:pt idx="17">
                  <c:v>34.00.00 Сестринское дело</c:v>
                </c:pt>
                <c:pt idx="18">
                  <c:v>37.00.00 Психологические науки</c:v>
                </c:pt>
                <c:pt idx="19">
                  <c:v>38.00.00 Экономика и управление</c:v>
                </c:pt>
                <c:pt idx="20">
                  <c:v>39.00.00 Социология и социальная работа</c:v>
                </c:pt>
                <c:pt idx="21">
                  <c:v>40.00.00 Юриспруденция</c:v>
                </c:pt>
                <c:pt idx="22">
                  <c:v>41.00.00 Политические науки и регионоведение</c:v>
                </c:pt>
                <c:pt idx="23">
                  <c:v>42.00.00 Средства массовой информации и информационно - библиотечное</c:v>
                </c:pt>
                <c:pt idx="24">
                  <c:v>43.00.00 Сервис и туризм</c:v>
                </c:pt>
                <c:pt idx="25">
                  <c:v>45.00.00 Языкознание и литературоведение</c:v>
                </c:pt>
                <c:pt idx="26">
                  <c:v>46.00.00 История и археология</c:v>
                </c:pt>
                <c:pt idx="27">
                  <c:v>51.00.00 Культуроведение и социокультурные проекты</c:v>
                </c:pt>
              </c:strCache>
            </c:strRef>
          </c:cat>
          <c:val>
            <c:numRef>
              <c:f>Всего!$C$39:$C$66</c:f>
              <c:numCache>
                <c:formatCode>General</c:formatCode>
                <c:ptCount val="28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10</c:v>
                </c:pt>
                <c:pt idx="9">
                  <c:v>4</c:v>
                </c:pt>
                <c:pt idx="10">
                  <c:v>3</c:v>
                </c:pt>
                <c:pt idx="12">
                  <c:v>12</c:v>
                </c:pt>
                <c:pt idx="13">
                  <c:v>10</c:v>
                </c:pt>
                <c:pt idx="14">
                  <c:v>10</c:v>
                </c:pt>
                <c:pt idx="15">
                  <c:v>9</c:v>
                </c:pt>
                <c:pt idx="18">
                  <c:v>3</c:v>
                </c:pt>
                <c:pt idx="19">
                  <c:v>14</c:v>
                </c:pt>
                <c:pt idx="20">
                  <c:v>1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4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C-4394-A80F-7E7F8E868C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361599967"/>
        <c:axId val="1361912959"/>
        <c:axId val="0"/>
      </c:bar3DChart>
      <c:catAx>
        <c:axId val="1361599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912959"/>
        <c:crosses val="autoZero"/>
        <c:auto val="1"/>
        <c:lblAlgn val="ctr"/>
        <c:lblOffset val="100"/>
        <c:noMultiLvlLbl val="0"/>
      </c:catAx>
      <c:valAx>
        <c:axId val="13619129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61599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7526047754631313E-2"/>
          <c:y val="0.23476296113842735"/>
          <c:w val="4.1207751810408817E-2"/>
          <c:h val="0.1479810197487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1042137664449"/>
          <c:y val="0.15937204844912561"/>
          <c:w val="0.27020249624139081"/>
          <c:h val="0.840627951550874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85-44BA-A7FD-0FC48A3616B0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85-44BA-A7FD-0FC48A3616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'1-6'!$A$125:$A$126</c:f>
              <c:strCache>
                <c:ptCount val="2"/>
                <c:pt idx="0">
                  <c:v>Контингент поступивших на базе 9 кл.</c:v>
                </c:pt>
                <c:pt idx="1">
                  <c:v>Контингент поступивших на базе 11 кл.</c:v>
                </c:pt>
              </c:strCache>
            </c:strRef>
          </c:cat>
          <c:val>
            <c:numRef>
              <c:f>'1-6'!$B$125:$B$126</c:f>
              <c:numCache>
                <c:formatCode>General</c:formatCode>
                <c:ptCount val="2"/>
                <c:pt idx="0">
                  <c:v>78326</c:v>
                </c:pt>
                <c:pt idx="1">
                  <c:v>20673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85-44BA-A7FD-0FC48A3616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1993318861282"/>
          <c:y val="0.18551234386922594"/>
          <c:w val="0.50227264442524833"/>
          <c:h val="0.57191732744797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776015261916423"/>
          <c:y val="3.5426722094989767E-2"/>
          <c:w val="0.39958856875932419"/>
          <c:h val="0.8318896796151295"/>
        </c:manualLayout>
      </c:layout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СПО!$A$129:$A$142</c:f>
              <c:strCache>
                <c:ptCount val="14"/>
                <c:pt idx="0">
                  <c:v>31.02.01. Лечебное дело</c:v>
                </c:pt>
                <c:pt idx="1">
                  <c:v>23.02.04. Техническая эксплуатация подъемно-транспортных, строительных, дорожных машин и оборудования (по отраслям)</c:v>
                </c:pt>
                <c:pt idx="2">
                  <c:v>23.02.08. Строительство железных дорог, путь и путевое хозяйство (2024)</c:v>
                </c:pt>
                <c:pt idx="3">
                  <c:v>11.02.06. Техническая эксплуатация транспортного радиоэлектронного оборудования (по видам транспорта)</c:v>
                </c:pt>
                <c:pt idx="4">
                  <c:v>25.02.01. Техническая эксплуатация летательных аппаратов и двигателей</c:v>
                </c:pt>
                <c:pt idx="5">
                  <c:v>13.02.07. Электроснабжение (по отраслям)</c:v>
                </c:pt>
                <c:pt idx="6">
                  <c:v>26.02.06. Эксплуатация судового электрооборудования и средств автоматики</c:v>
                </c:pt>
                <c:pt idx="7">
                  <c:v>27.02.03. Автоматика и телемеханика на транспорте (железнодорожном транспорте)</c:v>
                </c:pt>
                <c:pt idx="8">
                  <c:v>26.02.05. Эксплуатация судовых энергетических установок</c:v>
                </c:pt>
                <c:pt idx="9">
                  <c:v>34.02.01. Сестринское дело</c:v>
                </c:pt>
                <c:pt idx="10">
                  <c:v>08.02.10. Строительство железных дорог, путь и путевое хозяйство</c:v>
                </c:pt>
                <c:pt idx="11">
                  <c:v>26.02.03. Судовождение</c:v>
                </c:pt>
                <c:pt idx="12">
                  <c:v>23.02.01. Организация перевозок и управление на транспорте (по видам)</c:v>
                </c:pt>
                <c:pt idx="13">
                  <c:v>23.02.06. Техническая эксплуатация подвижного состава железных дорог</c:v>
                </c:pt>
              </c:strCache>
            </c:strRef>
          </c:cat>
          <c:val>
            <c:numRef>
              <c:f>СПО!$B$129:$B$142</c:f>
              <c:numCache>
                <c:formatCode>General</c:formatCode>
                <c:ptCount val="14"/>
                <c:pt idx="0">
                  <c:v>1514</c:v>
                </c:pt>
                <c:pt idx="1">
                  <c:v>1620</c:v>
                </c:pt>
                <c:pt idx="2">
                  <c:v>2255</c:v>
                </c:pt>
                <c:pt idx="3">
                  <c:v>2501</c:v>
                </c:pt>
                <c:pt idx="4">
                  <c:v>2662</c:v>
                </c:pt>
                <c:pt idx="5">
                  <c:v>3102</c:v>
                </c:pt>
                <c:pt idx="6">
                  <c:v>3119</c:v>
                </c:pt>
                <c:pt idx="7">
                  <c:v>4902</c:v>
                </c:pt>
                <c:pt idx="8">
                  <c:v>4941</c:v>
                </c:pt>
                <c:pt idx="9">
                  <c:v>5140</c:v>
                </c:pt>
                <c:pt idx="10">
                  <c:v>5172</c:v>
                </c:pt>
                <c:pt idx="11">
                  <c:v>8910</c:v>
                </c:pt>
                <c:pt idx="12">
                  <c:v>17370</c:v>
                </c:pt>
                <c:pt idx="13">
                  <c:v>19130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D-47FC-B7EA-50A59A859B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1"/>
        <c:shape val="box"/>
        <c:axId val="1275945536"/>
        <c:axId val="979076864"/>
        <c:axId val="0"/>
      </c:bar3DChart>
      <c:catAx>
        <c:axId val="127594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076864"/>
        <c:crosses val="autoZero"/>
        <c:auto val="1"/>
        <c:lblAlgn val="ctr"/>
        <c:lblOffset val="100"/>
        <c:noMultiLvlLbl val="0"/>
      </c:catAx>
      <c:valAx>
        <c:axId val="97907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594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7933045134064124"/>
          <c:w val="0.93888888888888888"/>
          <c:h val="0.719013689465287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Лист1!$A$36</c:f>
              <c:strCache>
                <c:ptCount val="1"/>
                <c:pt idx="0">
                  <c:v>Контингент поступивших на базе 9 кл.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Лист1!$B$35:$E$35</c:f>
              <c:strCache>
                <c:ptCount val="4"/>
                <c:pt idx="0">
                  <c:v>Минтранс России</c:v>
                </c:pt>
                <c:pt idx="1">
                  <c:v>Росжелдор</c:v>
                </c:pt>
                <c:pt idx="2">
                  <c:v>Росморречфлот</c:v>
                </c:pt>
                <c:pt idx="3">
                  <c:v>Росавиации</c:v>
                </c:pt>
              </c:strCache>
            </c:strRef>
          </c:cat>
          <c:val>
            <c:numRef>
              <c:f>Лист1!$B$36:$E$36</c:f>
              <c:numCache>
                <c:formatCode>General</c:formatCode>
                <c:ptCount val="4"/>
                <c:pt idx="0">
                  <c:v>4157</c:v>
                </c:pt>
                <c:pt idx="1">
                  <c:v>48783</c:v>
                </c:pt>
                <c:pt idx="2">
                  <c:v>21578</c:v>
                </c:pt>
                <c:pt idx="3">
                  <c:v>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0-4542-813B-A0CF0968C299}"/>
            </c:ext>
          </c:extLst>
        </c:ser>
        <c:ser>
          <c:idx val="1"/>
          <c:order val="1"/>
          <c:tx>
            <c:strRef>
              <c:f>Лист1!$A$37</c:f>
              <c:strCache>
                <c:ptCount val="1"/>
                <c:pt idx="0">
                  <c:v>Контингент поступивших на базе 11 кл.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Лист1!$B$35:$E$35</c:f>
              <c:strCache>
                <c:ptCount val="4"/>
                <c:pt idx="0">
                  <c:v>Минтранс России</c:v>
                </c:pt>
                <c:pt idx="1">
                  <c:v>Росжелдор</c:v>
                </c:pt>
                <c:pt idx="2">
                  <c:v>Росморречфлот</c:v>
                </c:pt>
                <c:pt idx="3">
                  <c:v>Росавиации</c:v>
                </c:pt>
              </c:strCache>
            </c:strRef>
          </c:cat>
          <c:val>
            <c:numRef>
              <c:f>Лист1!$B$37:$E$37</c:f>
              <c:numCache>
                <c:formatCode>General</c:formatCode>
                <c:ptCount val="4"/>
                <c:pt idx="0">
                  <c:v>1231</c:v>
                </c:pt>
                <c:pt idx="1">
                  <c:v>12380</c:v>
                </c:pt>
                <c:pt idx="2">
                  <c:v>2045</c:v>
                </c:pt>
                <c:pt idx="3">
                  <c:v>5317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0-4542-813B-A0CF0968C2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67846719"/>
        <c:axId val="1270176943"/>
      </c:barChart>
      <c:catAx>
        <c:axId val="1467846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176943"/>
        <c:crosses val="autoZero"/>
        <c:auto val="1"/>
        <c:lblAlgn val="ctr"/>
        <c:lblOffset val="100"/>
        <c:noMultiLvlLbl val="0"/>
      </c:catAx>
      <c:valAx>
        <c:axId val="12701769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67846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"/>
          <c:y val="2.1447721179624665E-2"/>
          <c:w val="0.84166666666666656"/>
          <c:h val="0.11036682076938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'По университетам в целом'!$B$24</c:f>
              <c:strCache>
                <c:ptCount val="1"/>
                <c:pt idx="0">
                  <c:v>Контингент обучающихся за средства бюджета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университетам в целом'!$A$25:$A$43</c:f>
              <c:strCache>
                <c:ptCount val="19"/>
                <c:pt idx="0">
                  <c:v>ПривГУПС</c:v>
                </c:pt>
                <c:pt idx="1">
                  <c:v>ПГУПС</c:v>
                </c:pt>
                <c:pt idx="2">
                  <c:v>РГУПС</c:v>
                </c:pt>
                <c:pt idx="3">
                  <c:v>ВГУВТ </c:v>
                </c:pt>
                <c:pt idx="4">
                  <c:v>ИрГУПС</c:v>
                </c:pt>
                <c:pt idx="5">
                  <c:v>УрГУПС</c:v>
                </c:pt>
                <c:pt idx="6">
                  <c:v>ГМУ им. ад. Ф.Ф. Ушакова</c:v>
                </c:pt>
                <c:pt idx="7">
                  <c:v>РУТ (МИИТ) </c:v>
                </c:pt>
                <c:pt idx="8">
                  <c:v>ДВГУПС</c:v>
                </c:pt>
                <c:pt idx="9">
                  <c:v>МГТУ ГА</c:v>
                </c:pt>
                <c:pt idx="10">
                  <c:v>ОмГУПС</c:v>
                </c:pt>
                <c:pt idx="11">
                  <c:v>СГУВТ</c:v>
                </c:pt>
                <c:pt idx="12">
                  <c:v>ГУМРФ им. ад. С.О. Макарова</c:v>
                </c:pt>
                <c:pt idx="13">
                  <c:v>СПБГУ ГА</c:v>
                </c:pt>
                <c:pt idx="14">
                  <c:v>МГУ им. ад. Г.И. Невельского</c:v>
                </c:pt>
                <c:pt idx="15">
                  <c:v>СГУПС</c:v>
                </c:pt>
                <c:pt idx="16">
                  <c:v>УИ ГА</c:v>
                </c:pt>
                <c:pt idx="17">
                  <c:v>ХГМА</c:v>
                </c:pt>
                <c:pt idx="18">
                  <c:v>ДонИЖТ</c:v>
                </c:pt>
              </c:strCache>
            </c:strRef>
          </c:cat>
          <c:val>
            <c:numRef>
              <c:f>'По университетам в целом'!$B$25:$B$43</c:f>
              <c:numCache>
                <c:formatCode>General</c:formatCode>
                <c:ptCount val="19"/>
                <c:pt idx="0">
                  <c:v>9396</c:v>
                </c:pt>
                <c:pt idx="1">
                  <c:v>7838</c:v>
                </c:pt>
                <c:pt idx="2">
                  <c:v>6558</c:v>
                </c:pt>
                <c:pt idx="3">
                  <c:v>6436</c:v>
                </c:pt>
                <c:pt idx="4">
                  <c:v>4653</c:v>
                </c:pt>
                <c:pt idx="5">
                  <c:v>3956</c:v>
                </c:pt>
                <c:pt idx="6">
                  <c:v>1396</c:v>
                </c:pt>
                <c:pt idx="7">
                  <c:v>2505</c:v>
                </c:pt>
                <c:pt idx="8">
                  <c:v>2998</c:v>
                </c:pt>
                <c:pt idx="9">
                  <c:v>3538</c:v>
                </c:pt>
                <c:pt idx="10">
                  <c:v>1939</c:v>
                </c:pt>
                <c:pt idx="11">
                  <c:v>2946</c:v>
                </c:pt>
                <c:pt idx="12">
                  <c:v>2657</c:v>
                </c:pt>
                <c:pt idx="13">
                  <c:v>2342</c:v>
                </c:pt>
                <c:pt idx="14">
                  <c:v>1965</c:v>
                </c:pt>
                <c:pt idx="15">
                  <c:v>1725</c:v>
                </c:pt>
                <c:pt idx="16">
                  <c:v>1392</c:v>
                </c:pt>
                <c:pt idx="17">
                  <c:v>262</c:v>
                </c:pt>
                <c:pt idx="18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E-4134-8C99-9766468ABB19}"/>
            </c:ext>
          </c:extLst>
        </c:ser>
        <c:ser>
          <c:idx val="1"/>
          <c:order val="1"/>
          <c:tx>
            <c:strRef>
              <c:f>'По университетам в целом'!$C$24</c:f>
              <c:strCache>
                <c:ptCount val="1"/>
                <c:pt idx="0">
                  <c:v>Контингент обучающихся за внебюджетные средства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университетам в целом'!$A$25:$A$43</c:f>
              <c:strCache>
                <c:ptCount val="19"/>
                <c:pt idx="0">
                  <c:v>ПривГУПС</c:v>
                </c:pt>
                <c:pt idx="1">
                  <c:v>ПГУПС</c:v>
                </c:pt>
                <c:pt idx="2">
                  <c:v>РГУПС</c:v>
                </c:pt>
                <c:pt idx="3">
                  <c:v>ВГУВТ </c:v>
                </c:pt>
                <c:pt idx="4">
                  <c:v>ИрГУПС</c:v>
                </c:pt>
                <c:pt idx="5">
                  <c:v>УрГУПС</c:v>
                </c:pt>
                <c:pt idx="6">
                  <c:v>ГМУ им. ад. Ф.Ф. Ушакова</c:v>
                </c:pt>
                <c:pt idx="7">
                  <c:v>РУТ (МИИТ) </c:v>
                </c:pt>
                <c:pt idx="8">
                  <c:v>ДВГУПС</c:v>
                </c:pt>
                <c:pt idx="9">
                  <c:v>МГТУ ГА</c:v>
                </c:pt>
                <c:pt idx="10">
                  <c:v>ОмГУПС</c:v>
                </c:pt>
                <c:pt idx="11">
                  <c:v>СГУВТ</c:v>
                </c:pt>
                <c:pt idx="12">
                  <c:v>ГУМРФ им. ад. С.О. Макарова</c:v>
                </c:pt>
                <c:pt idx="13">
                  <c:v>СПБГУ ГА</c:v>
                </c:pt>
                <c:pt idx="14">
                  <c:v>МГУ им. ад. Г.И. Невельского</c:v>
                </c:pt>
                <c:pt idx="15">
                  <c:v>СГУПС</c:v>
                </c:pt>
                <c:pt idx="16">
                  <c:v>УИ ГА</c:v>
                </c:pt>
                <c:pt idx="17">
                  <c:v>ХГМА</c:v>
                </c:pt>
                <c:pt idx="18">
                  <c:v>ДонИЖТ</c:v>
                </c:pt>
              </c:strCache>
            </c:strRef>
          </c:cat>
          <c:val>
            <c:numRef>
              <c:f>'По университетам в целом'!$C$25:$C$43</c:f>
              <c:numCache>
                <c:formatCode>General</c:formatCode>
                <c:ptCount val="19"/>
                <c:pt idx="0">
                  <c:v>4356</c:v>
                </c:pt>
                <c:pt idx="1">
                  <c:v>3281</c:v>
                </c:pt>
                <c:pt idx="2">
                  <c:v>2759</c:v>
                </c:pt>
                <c:pt idx="3">
                  <c:v>2086</c:v>
                </c:pt>
                <c:pt idx="4">
                  <c:v>3719</c:v>
                </c:pt>
                <c:pt idx="5">
                  <c:v>3181</c:v>
                </c:pt>
                <c:pt idx="6">
                  <c:v>4153</c:v>
                </c:pt>
                <c:pt idx="7">
                  <c:v>2883</c:v>
                </c:pt>
                <c:pt idx="8">
                  <c:v>2095</c:v>
                </c:pt>
                <c:pt idx="9">
                  <c:v>917</c:v>
                </c:pt>
                <c:pt idx="10">
                  <c:v>1615</c:v>
                </c:pt>
                <c:pt idx="11">
                  <c:v>418</c:v>
                </c:pt>
                <c:pt idx="12">
                  <c:v>419</c:v>
                </c:pt>
                <c:pt idx="13">
                  <c:v>697</c:v>
                </c:pt>
                <c:pt idx="14">
                  <c:v>885</c:v>
                </c:pt>
                <c:pt idx="15">
                  <c:v>960</c:v>
                </c:pt>
                <c:pt idx="16">
                  <c:v>239</c:v>
                </c:pt>
                <c:pt idx="17">
                  <c:v>0</c:v>
                </c:pt>
                <c:pt idx="1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4E-4134-8C99-9766468ABB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40554288"/>
        <c:axId val="1140570512"/>
      </c:barChart>
      <c:catAx>
        <c:axId val="114055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570512"/>
        <c:crosses val="autoZero"/>
        <c:auto val="1"/>
        <c:lblAlgn val="ctr"/>
        <c:lblOffset val="100"/>
        <c:noMultiLvlLbl val="0"/>
      </c:catAx>
      <c:valAx>
        <c:axId val="1140570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55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55475674236374E-2"/>
          <c:y val="1.6030701361282439E-2"/>
          <c:w val="0.95225950017117422"/>
          <c:h val="0.9308550611329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Диаграммы!$B$22</c:f>
              <c:strCache>
                <c:ptCount val="1"/>
                <c:pt idx="0">
                  <c:v>Учебная площадь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Диаграммы!$A$23:$A$26</c:f>
              <c:strCache>
                <c:ptCount val="4"/>
                <c:pt idx="0">
                  <c:v>РУТ (МИИТ)</c:v>
                </c:pt>
                <c:pt idx="1">
                  <c:v>РОСЖЕЛДОР</c:v>
                </c:pt>
                <c:pt idx="2">
                  <c:v>РОСМОРЕЧФЛОТ</c:v>
                </c:pt>
                <c:pt idx="3">
                  <c:v>РОСАВИАЦИЯ</c:v>
                </c:pt>
              </c:strCache>
            </c:strRef>
          </c:cat>
          <c:val>
            <c:numRef>
              <c:f>Диаграммы!$B$23:$B$26</c:f>
              <c:numCache>
                <c:formatCode>General</c:formatCode>
                <c:ptCount val="4"/>
                <c:pt idx="0">
                  <c:v>67.47</c:v>
                </c:pt>
                <c:pt idx="1">
                  <c:v>573.79999999999995</c:v>
                </c:pt>
                <c:pt idx="2">
                  <c:v>301.8</c:v>
                </c:pt>
                <c:pt idx="3">
                  <c:v>222.23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9-45A6-A8F0-F5876037E28E}"/>
            </c:ext>
          </c:extLst>
        </c:ser>
        <c:ser>
          <c:idx val="1"/>
          <c:order val="1"/>
          <c:tx>
            <c:strRef>
              <c:f>Диаграммы!$C$22</c:f>
              <c:strCache>
                <c:ptCount val="1"/>
                <c:pt idx="0">
                  <c:v>Общежития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Диаграммы!$A$23:$A$26</c:f>
              <c:strCache>
                <c:ptCount val="4"/>
                <c:pt idx="0">
                  <c:v>РУТ (МИИТ)</c:v>
                </c:pt>
                <c:pt idx="1">
                  <c:v>РОСЖЕЛДОР</c:v>
                </c:pt>
                <c:pt idx="2">
                  <c:v>РОСМОРЕЧФЛОТ</c:v>
                </c:pt>
                <c:pt idx="3">
                  <c:v>РОСАВИАЦИЯ</c:v>
                </c:pt>
              </c:strCache>
            </c:strRef>
          </c:cat>
          <c:val>
            <c:numRef>
              <c:f>Диаграммы!$C$23:$C$26</c:f>
              <c:numCache>
                <c:formatCode>General</c:formatCode>
                <c:ptCount val="4"/>
                <c:pt idx="0">
                  <c:v>40.869999999999997</c:v>
                </c:pt>
                <c:pt idx="1">
                  <c:v>267.89100000000002</c:v>
                </c:pt>
                <c:pt idx="2">
                  <c:v>160.80000000000001</c:v>
                </c:pt>
                <c:pt idx="3">
                  <c:v>267.89999999999998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9-45A6-A8F0-F5876037E28E}"/>
            </c:ext>
          </c:extLst>
        </c:ser>
        <c:ser>
          <c:idx val="2"/>
          <c:order val="2"/>
          <c:tx>
            <c:strRef>
              <c:f>Диаграммы!$D$22</c:f>
              <c:strCache>
                <c:ptCount val="1"/>
                <c:pt idx="0">
                  <c:v> спортивные объекты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Диаграммы!$A$23:$A$26</c:f>
              <c:strCache>
                <c:ptCount val="4"/>
                <c:pt idx="0">
                  <c:v>РУТ (МИИТ)</c:v>
                </c:pt>
                <c:pt idx="1">
                  <c:v>РОСЖЕЛДОР</c:v>
                </c:pt>
                <c:pt idx="2">
                  <c:v>РОСМОРЕЧФЛОТ</c:v>
                </c:pt>
                <c:pt idx="3">
                  <c:v>РОСАВИАЦИЯ</c:v>
                </c:pt>
              </c:strCache>
            </c:strRef>
          </c:cat>
          <c:val>
            <c:numRef>
              <c:f>Диаграммы!$D$23:$D$26</c:f>
              <c:numCache>
                <c:formatCode>General</c:formatCode>
                <c:ptCount val="4"/>
                <c:pt idx="0">
                  <c:v>42.63</c:v>
                </c:pt>
                <c:pt idx="1">
                  <c:v>166.50399999999999</c:v>
                </c:pt>
                <c:pt idx="2">
                  <c:v>78.900000000000006</c:v>
                </c:pt>
                <c:pt idx="3">
                  <c:v>59.2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89-45A6-A8F0-F5876037E2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3011888"/>
        <c:axId val="1803020208"/>
      </c:barChart>
      <c:catAx>
        <c:axId val="180301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3020208"/>
        <c:crosses val="autoZero"/>
        <c:auto val="1"/>
        <c:lblAlgn val="ctr"/>
        <c:lblOffset val="100"/>
        <c:noMultiLvlLbl val="0"/>
      </c:catAx>
      <c:valAx>
        <c:axId val="180302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301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175387044010798"/>
          <c:y val="3.2384750113674456E-2"/>
          <c:w val="0.37673380501350373"/>
          <c:h val="0.10199115766230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Диаграммы!$B$1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Диаграммы!$A$2:$A$20</c:f>
              <c:strCache>
                <c:ptCount val="19"/>
                <c:pt idx="0">
                  <c:v>РУТ (МИИТ) </c:v>
                </c:pt>
                <c:pt idx="1">
                  <c:v>ПГУПС</c:v>
                </c:pt>
                <c:pt idx="2">
                  <c:v>ДВГУПС</c:v>
                </c:pt>
                <c:pt idx="3">
                  <c:v>ВГУВТ в целом</c:v>
                </c:pt>
                <c:pt idx="4">
                  <c:v>ОмГУПС</c:v>
                </c:pt>
                <c:pt idx="5">
                  <c:v>СГУВТ</c:v>
                </c:pt>
                <c:pt idx="6">
                  <c:v>ПривГУПС</c:v>
                </c:pt>
                <c:pt idx="7">
                  <c:v>МГТУ ГА</c:v>
                </c:pt>
                <c:pt idx="8">
                  <c:v>ГУМРФ им. ад. С.О. Макарова</c:v>
                </c:pt>
                <c:pt idx="9">
                  <c:v>УрГУПС</c:v>
                </c:pt>
                <c:pt idx="10">
                  <c:v>СПБГУ ГА</c:v>
                </c:pt>
                <c:pt idx="11">
                  <c:v>ИрГУПС</c:v>
                </c:pt>
                <c:pt idx="12">
                  <c:v>УИ ГА</c:v>
                </c:pt>
                <c:pt idx="13">
                  <c:v>СГУПС</c:v>
                </c:pt>
                <c:pt idx="14">
                  <c:v>РГУПС</c:v>
                </c:pt>
                <c:pt idx="15">
                  <c:v>МГУ им. ад. Г.И. Невельского</c:v>
                </c:pt>
                <c:pt idx="16">
                  <c:v>ГМУ им. ад. Ф.Ф. Ушакова</c:v>
                </c:pt>
                <c:pt idx="17">
                  <c:v>ДонИЖТ</c:v>
                </c:pt>
                <c:pt idx="18">
                  <c:v>ХГМА</c:v>
                </c:pt>
              </c:strCache>
            </c:strRef>
          </c:cat>
          <c:val>
            <c:numRef>
              <c:f>Диаграммы!$B$2:$B$20</c:f>
              <c:numCache>
                <c:formatCode>General</c:formatCode>
                <c:ptCount val="19"/>
                <c:pt idx="0">
                  <c:v>124</c:v>
                </c:pt>
                <c:pt idx="1">
                  <c:v>211</c:v>
                </c:pt>
                <c:pt idx="2">
                  <c:v>25</c:v>
                </c:pt>
                <c:pt idx="3">
                  <c:v>397</c:v>
                </c:pt>
                <c:pt idx="4">
                  <c:v>38</c:v>
                </c:pt>
                <c:pt idx="5">
                  <c:v>271</c:v>
                </c:pt>
                <c:pt idx="6">
                  <c:v>38</c:v>
                </c:pt>
                <c:pt idx="7">
                  <c:v>101</c:v>
                </c:pt>
                <c:pt idx="8">
                  <c:v>12</c:v>
                </c:pt>
                <c:pt idx="9">
                  <c:v>116</c:v>
                </c:pt>
                <c:pt idx="10">
                  <c:v>99</c:v>
                </c:pt>
                <c:pt idx="11">
                  <c:v>24</c:v>
                </c:pt>
                <c:pt idx="12">
                  <c:v>105</c:v>
                </c:pt>
                <c:pt idx="13">
                  <c:v>14</c:v>
                </c:pt>
                <c:pt idx="14">
                  <c:v>21</c:v>
                </c:pt>
                <c:pt idx="15">
                  <c:v>1</c:v>
                </c:pt>
                <c:pt idx="16">
                  <c:v>31</c:v>
                </c:pt>
                <c:pt idx="17">
                  <c:v>15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A-4AF4-8CFC-0B64928B0409}"/>
            </c:ext>
          </c:extLst>
        </c:ser>
        <c:ser>
          <c:idx val="1"/>
          <c:order val="1"/>
          <c:tx>
            <c:strRef>
              <c:f>Диаграммы!$C$1</c:f>
              <c:strCache>
                <c:ptCount val="1"/>
                <c:pt idx="0">
                  <c:v>ВО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Диаграммы!$A$2:$A$20</c:f>
              <c:strCache>
                <c:ptCount val="19"/>
                <c:pt idx="0">
                  <c:v>РУТ (МИИТ) </c:v>
                </c:pt>
                <c:pt idx="1">
                  <c:v>ПГУПС</c:v>
                </c:pt>
                <c:pt idx="2">
                  <c:v>ДВГУПС</c:v>
                </c:pt>
                <c:pt idx="3">
                  <c:v>ВГУВТ в целом</c:v>
                </c:pt>
                <c:pt idx="4">
                  <c:v>ОмГУПС</c:v>
                </c:pt>
                <c:pt idx="5">
                  <c:v>СГУВТ</c:v>
                </c:pt>
                <c:pt idx="6">
                  <c:v>ПривГУПС</c:v>
                </c:pt>
                <c:pt idx="7">
                  <c:v>МГТУ ГА</c:v>
                </c:pt>
                <c:pt idx="8">
                  <c:v>ГУМРФ им. ад. С.О. Макарова</c:v>
                </c:pt>
                <c:pt idx="9">
                  <c:v>УрГУПС</c:v>
                </c:pt>
                <c:pt idx="10">
                  <c:v>СПБГУ ГА</c:v>
                </c:pt>
                <c:pt idx="11">
                  <c:v>ИрГУПС</c:v>
                </c:pt>
                <c:pt idx="12">
                  <c:v>УИ ГА</c:v>
                </c:pt>
                <c:pt idx="13">
                  <c:v>СГУПС</c:v>
                </c:pt>
                <c:pt idx="14">
                  <c:v>РГУПС</c:v>
                </c:pt>
                <c:pt idx="15">
                  <c:v>МГУ им. ад. Г.И. Невельского</c:v>
                </c:pt>
                <c:pt idx="16">
                  <c:v>ГМУ им. ад. Ф.Ф. Ушакова</c:v>
                </c:pt>
                <c:pt idx="17">
                  <c:v>ДонИЖТ</c:v>
                </c:pt>
                <c:pt idx="18">
                  <c:v>ХГМА</c:v>
                </c:pt>
              </c:strCache>
            </c:strRef>
          </c:cat>
          <c:val>
            <c:numRef>
              <c:f>Диаграммы!$C$2:$C$20</c:f>
              <c:numCache>
                <c:formatCode>General</c:formatCode>
                <c:ptCount val="19"/>
                <c:pt idx="0">
                  <c:v>2160</c:v>
                </c:pt>
                <c:pt idx="1">
                  <c:v>1887</c:v>
                </c:pt>
                <c:pt idx="2">
                  <c:v>1270</c:v>
                </c:pt>
                <c:pt idx="3">
                  <c:v>250</c:v>
                </c:pt>
                <c:pt idx="4">
                  <c:v>517</c:v>
                </c:pt>
                <c:pt idx="5">
                  <c:v>271</c:v>
                </c:pt>
                <c:pt idx="6">
                  <c:v>394</c:v>
                </c:pt>
                <c:pt idx="7">
                  <c:v>213</c:v>
                </c:pt>
                <c:pt idx="8">
                  <c:v>271</c:v>
                </c:pt>
                <c:pt idx="9">
                  <c:v>149</c:v>
                </c:pt>
                <c:pt idx="10">
                  <c:v>126</c:v>
                </c:pt>
                <c:pt idx="11">
                  <c:v>165</c:v>
                </c:pt>
                <c:pt idx="12">
                  <c:v>63</c:v>
                </c:pt>
                <c:pt idx="13">
                  <c:v>128</c:v>
                </c:pt>
                <c:pt idx="14">
                  <c:v>69</c:v>
                </c:pt>
                <c:pt idx="15">
                  <c:v>82</c:v>
                </c:pt>
                <c:pt idx="16">
                  <c:v>47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A-4AF4-8CFC-0B64928B04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95345440"/>
        <c:axId val="1895343776"/>
      </c:barChart>
      <c:catAx>
        <c:axId val="18953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343776"/>
        <c:crosses val="autoZero"/>
        <c:auto val="1"/>
        <c:lblAlgn val="ctr"/>
        <c:lblOffset val="100"/>
        <c:noMultiLvlLbl val="0"/>
      </c:catAx>
      <c:valAx>
        <c:axId val="18953437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3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16433458680462"/>
          <c:y val="0.92653630849105706"/>
          <c:w val="0.21844585142556389"/>
          <c:h val="5.822172224651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1D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D8-5549-8CF0-E958693441C3}"/>
              </c:ext>
            </c:extLst>
          </c:dPt>
          <c:dPt>
            <c:idx val="1"/>
            <c:bubble3D val="0"/>
            <c:spPr>
              <a:solidFill>
                <a:srgbClr val="D1DD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D8-5549-8CF0-E958693441C3}"/>
              </c:ext>
            </c:extLst>
          </c:dPt>
          <c:dPt>
            <c:idx val="2"/>
            <c:bubble3D val="0"/>
            <c:spPr>
              <a:solidFill>
                <a:srgbClr val="00A0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ED8-5549-8CF0-E958693441C3}"/>
              </c:ext>
            </c:extLst>
          </c:dPt>
          <c:dLbls>
            <c:dLbl>
              <c:idx val="0"/>
              <c:layout>
                <c:manualLayout>
                  <c:x val="-0.15640495790415976"/>
                  <c:y val="-0.2240329269799848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Montserrat" pitchFamily="2" charset="0"/>
                        <a:ea typeface="+mn-ea"/>
                        <a:cs typeface="+mn-cs"/>
                      </a:defRPr>
                    </a:pPr>
                    <a:fld id="{D61F6DE9-0879-4E4F-B799-BE88FC318CC5}" type="VALUE">
                      <a:rPr lang="ru-RU" smtClean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ru-RU" dirty="0"/>
                      <a:t> тыс. чел.</a:t>
                    </a:r>
                    <a:r>
                      <a:rPr lang="ru-RU" baseline="0" dirty="0"/>
                      <a:t>; </a:t>
                    </a:r>
                    <a:fld id="{55A93BB7-4787-4E09-B85D-64C2A8D5A547}" type="PERCENTAGE">
                      <a:rPr lang="ru-RU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44958578055777"/>
                      <c:h val="0.2637379780662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D8-5549-8CF0-E958693441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434652-6D52-4AE3-B146-9F9466DDCCE7}" type="VALUE">
                      <a:rPr lang="ru-RU" smtClean="0"/>
                      <a:pPr/>
                      <a:t>[ЗНАЧЕНИЕ]</a:t>
                    </a:fld>
                    <a:r>
                      <a:rPr lang="ru-RU" dirty="0"/>
                      <a:t> тыс. чел.</a:t>
                    </a:r>
                    <a:r>
                      <a:rPr lang="ru-RU" baseline="0" dirty="0"/>
                      <a:t>; </a:t>
                    </a:r>
                    <a:fld id="{7B2A3FA0-F0DC-4498-B0EC-18F4763B6817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D8-5549-8CF0-E958693441C3}"/>
                </c:ext>
              </c:extLst>
            </c:dLbl>
            <c:dLbl>
              <c:idx val="2"/>
              <c:layout>
                <c:manualLayout>
                  <c:x val="1.7128988927285083E-2"/>
                  <c:y val="-3.0793067748294593E-2"/>
                </c:manualLayout>
              </c:layout>
              <c:tx>
                <c:rich>
                  <a:bodyPr/>
                  <a:lstStyle/>
                  <a:p>
                    <a:fld id="{C040AB30-A311-442C-AEA9-DE254136B175}" type="VALUE">
                      <a:rPr lang="ru-RU" smtClean="0"/>
                      <a:pPr/>
                      <a:t>[ЗНАЧЕНИЕ]</a:t>
                    </a:fld>
                    <a:r>
                      <a:rPr lang="ru-RU" dirty="0"/>
                      <a:t> тыс. чел.</a:t>
                    </a:r>
                    <a:r>
                      <a:rPr lang="ru-RU" baseline="0" dirty="0"/>
                      <a:t>; </a:t>
                    </a:r>
                    <a:fld id="{02365756-BA15-467F-85C7-F8AEE2AE4538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ED8-5549-8CF0-E95869344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Лист2!$A$16:$A$18</c:f>
              <c:strCache>
                <c:ptCount val="3"/>
                <c:pt idx="0">
                  <c:v>региональные</c:v>
                </c:pt>
                <c:pt idx="1">
                  <c:v>федеральные</c:v>
                </c:pt>
                <c:pt idx="2">
                  <c:v>частные</c:v>
                </c:pt>
              </c:strCache>
            </c:strRef>
          </c:cat>
          <c:val>
            <c:numRef>
              <c:f>Лист2!$B$16:$B$18</c:f>
              <c:numCache>
                <c:formatCode>General</c:formatCode>
                <c:ptCount val="3"/>
                <c:pt idx="0">
                  <c:v>2754</c:v>
                </c:pt>
                <c:pt idx="1">
                  <c:v>351</c:v>
                </c:pt>
                <c:pt idx="2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8-5549-8CF0-E95869344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10664987380058"/>
          <c:y val="0.17820403866452383"/>
          <c:w val="0.29676705075333143"/>
          <c:h val="0.64359098775162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Montserrat" pitchFamily="2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07052555320497"/>
          <c:y val="4.9919903033179044E-2"/>
          <c:w val="0.45538397725831686"/>
          <c:h val="0.84313113773783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58-4970-A87B-0380C663F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Реклама, делопроизводство, социальная работа</c:v>
                </c:pt>
                <c:pt idx="1">
                  <c:v>Искусство и культура</c:v>
                </c:pt>
                <c:pt idx="2">
                  <c:v>Сельское хозяйство</c:v>
                </c:pt>
                <c:pt idx="3">
                  <c:v>Образование и физическая культура</c:v>
                </c:pt>
                <c:pt idx="4">
                  <c:v>Сфера услуг</c:v>
                </c:pt>
                <c:pt idx="5">
                  <c:v>Здравоохранение</c:v>
                </c:pt>
                <c:pt idx="6">
                  <c:v>Экономика и право</c:v>
                </c:pt>
                <c:pt idx="7">
                  <c:v>Технические науки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1.43</c:v>
                </c:pt>
                <c:pt idx="1">
                  <c:v>3.81</c:v>
                </c:pt>
                <c:pt idx="2">
                  <c:v>5.35</c:v>
                </c:pt>
                <c:pt idx="3">
                  <c:v>6.62</c:v>
                </c:pt>
                <c:pt idx="4">
                  <c:v>7.35</c:v>
                </c:pt>
                <c:pt idx="5">
                  <c:v>10.039999999999999</c:v>
                </c:pt>
                <c:pt idx="6">
                  <c:v>19.3</c:v>
                </c:pt>
                <c:pt idx="7">
                  <c:v>46.11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8-4970-A87B-0380C663F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0829456"/>
        <c:axId val="550828624"/>
      </c:barChart>
      <c:catAx>
        <c:axId val="55082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550828624"/>
        <c:crosses val="autoZero"/>
        <c:auto val="1"/>
        <c:lblAlgn val="ctr"/>
        <c:lblOffset val="100"/>
        <c:noMultiLvlLbl val="0"/>
      </c:catAx>
      <c:valAx>
        <c:axId val="550828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082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Montserrat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24562835522792"/>
          <c:y val="7.2259156404090585E-2"/>
          <c:w val="0.47095055139540354"/>
          <c:h val="0.822636616099050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Реклама, делопроизводство, социальная работа</c:v>
                </c:pt>
                <c:pt idx="1">
                  <c:v>Искусство и культура</c:v>
                </c:pt>
                <c:pt idx="2">
                  <c:v>Сельское хозяйство</c:v>
                </c:pt>
                <c:pt idx="3">
                  <c:v>Образование и физическая культура</c:v>
                </c:pt>
                <c:pt idx="4">
                  <c:v>Сфера услуг</c:v>
                </c:pt>
                <c:pt idx="5">
                  <c:v>Здравоохранение</c:v>
                </c:pt>
                <c:pt idx="6">
                  <c:v>Экономика и право</c:v>
                </c:pt>
                <c:pt idx="7">
                  <c:v>Технические науки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1.6</c:v>
                </c:pt>
                <c:pt idx="1">
                  <c:v>4</c:v>
                </c:pt>
                <c:pt idx="2">
                  <c:v>5.5</c:v>
                </c:pt>
                <c:pt idx="3">
                  <c:v>6.4</c:v>
                </c:pt>
                <c:pt idx="4">
                  <c:v>6.8</c:v>
                </c:pt>
                <c:pt idx="5">
                  <c:v>10.9</c:v>
                </c:pt>
                <c:pt idx="6">
                  <c:v>19.600000000000001</c:v>
                </c:pt>
                <c:pt idx="7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C-4174-A8DC-042D5474B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0829456"/>
        <c:axId val="550828624"/>
      </c:barChart>
      <c:catAx>
        <c:axId val="55082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550828624"/>
        <c:crosses val="autoZero"/>
        <c:auto val="1"/>
        <c:lblAlgn val="ctr"/>
        <c:lblOffset val="100"/>
        <c:noMultiLvlLbl val="0"/>
      </c:catAx>
      <c:valAx>
        <c:axId val="550828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082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Montserrat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'1-6'!$J$145</c:f>
              <c:strCache>
                <c:ptCount val="1"/>
                <c:pt idx="0">
                  <c:v>студентов СПО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'1-6'!$I$146:$I$149</c:f>
              <c:strCache>
                <c:ptCount val="4"/>
                <c:pt idx="0">
                  <c:v>Минтранс России</c:v>
                </c:pt>
                <c:pt idx="1">
                  <c:v>Росжелдор</c:v>
                </c:pt>
                <c:pt idx="2">
                  <c:v>Росморречфлот</c:v>
                </c:pt>
                <c:pt idx="3">
                  <c:v>Росавиации</c:v>
                </c:pt>
              </c:strCache>
            </c:strRef>
          </c:cat>
          <c:val>
            <c:numRef>
              <c:f>'1-6'!$J$146:$J$149</c:f>
              <c:numCache>
                <c:formatCode>General</c:formatCode>
                <c:ptCount val="4"/>
                <c:pt idx="0">
                  <c:v>5388</c:v>
                </c:pt>
                <c:pt idx="1">
                  <c:v>61163</c:v>
                </c:pt>
                <c:pt idx="2">
                  <c:v>23623</c:v>
                </c:pt>
                <c:pt idx="3">
                  <c:v>9125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D-4E49-B3CC-7C7F7E6B83A8}"/>
            </c:ext>
          </c:extLst>
        </c:ser>
        <c:ser>
          <c:idx val="1"/>
          <c:order val="1"/>
          <c:tx>
            <c:strRef>
              <c:f>'1-6'!$K$145</c:f>
              <c:strCache>
                <c:ptCount val="1"/>
                <c:pt idx="0">
                  <c:v>студентов ВО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'1-6'!$I$146:$I$149</c:f>
              <c:strCache>
                <c:ptCount val="4"/>
                <c:pt idx="0">
                  <c:v>Минтранс России</c:v>
                </c:pt>
                <c:pt idx="1">
                  <c:v>Росжелдор</c:v>
                </c:pt>
                <c:pt idx="2">
                  <c:v>Росморречфлот</c:v>
                </c:pt>
                <c:pt idx="3">
                  <c:v>Росавиации</c:v>
                </c:pt>
              </c:strCache>
            </c:strRef>
          </c:cat>
          <c:val>
            <c:numRef>
              <c:f>'1-6'!$K$146:$K$149</c:f>
              <c:numCache>
                <c:formatCode>General</c:formatCode>
                <c:ptCount val="4"/>
                <c:pt idx="0">
                  <c:v>25676</c:v>
                </c:pt>
                <c:pt idx="1">
                  <c:v>67786</c:v>
                </c:pt>
                <c:pt idx="2">
                  <c:v>28152</c:v>
                </c:pt>
                <c:pt idx="3">
                  <c:v>11692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BD-4E49-B3CC-7C7F7E6B83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3238367"/>
        <c:axId val="1211369759"/>
      </c:barChart>
      <c:catAx>
        <c:axId val="107323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1369759"/>
        <c:crosses val="autoZero"/>
        <c:auto val="1"/>
        <c:lblAlgn val="ctr"/>
        <c:lblOffset val="100"/>
        <c:noMultiLvlLbl val="0"/>
      </c:catAx>
      <c:valAx>
        <c:axId val="1211369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3238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225021872265969"/>
          <c:y val="0.17937993372866262"/>
          <c:w val="0.29774978127734031"/>
          <c:h val="0.20295931983637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8447069116359"/>
          <c:y val="8.499781277340332E-2"/>
          <c:w val="0.45980883639545067"/>
          <c:h val="0.7663480606590844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F1-4FDD-B5A0-97F59E43450B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F1-4FDD-B5A0-97F59E43450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1F1-4FDD-B5A0-97F59E434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'1-6'!$A$25:$A$26</c:f>
              <c:strCache>
                <c:ptCount val="2"/>
                <c:pt idx="0">
                  <c:v>Контингент программ ВО - 133 306 чел.</c:v>
                </c:pt>
                <c:pt idx="1">
                  <c:v>Контингент программ СПО - 99 299 чел.</c:v>
                </c:pt>
              </c:strCache>
            </c:strRef>
          </c:cat>
          <c:val>
            <c:numRef>
              <c:f>'1-6'!$B$25:$B$26</c:f>
              <c:numCache>
                <c:formatCode>General</c:formatCode>
                <c:ptCount val="2"/>
                <c:pt idx="0">
                  <c:v>133306</c:v>
                </c:pt>
                <c:pt idx="1">
                  <c:v>99299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F1-4FDD-B5A0-97F59E4345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458746299296044"/>
          <c:y val="0.20370370370370369"/>
          <c:w val="0.29826885625464788"/>
          <c:h val="0.50578813065033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9193794175615E-2"/>
          <c:y val="0.13834809008991047"/>
          <c:w val="0.93177510496590976"/>
          <c:h val="0.442865416643486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'1-6'!$B$1</c:f>
              <c:strCache>
                <c:ptCount val="1"/>
                <c:pt idx="0">
                  <c:v>Студенты ВО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'1-6'!$A$2:$A$20</c:f>
              <c:strCache>
                <c:ptCount val="19"/>
                <c:pt idx="0">
                  <c:v>РУТ (МИИТ) </c:v>
                </c:pt>
                <c:pt idx="1">
                  <c:v>ПГУПС</c:v>
                </c:pt>
                <c:pt idx="2">
                  <c:v>ПривГУПС (СамГУПС)</c:v>
                </c:pt>
                <c:pt idx="3">
                  <c:v>ДВГУПС</c:v>
                </c:pt>
                <c:pt idx="4">
                  <c:v>ИрГУПС</c:v>
                </c:pt>
                <c:pt idx="5">
                  <c:v>РГУПС</c:v>
                </c:pt>
                <c:pt idx="6">
                  <c:v>УрГУПС</c:v>
                </c:pt>
                <c:pt idx="7">
                  <c:v>ВГУВТ </c:v>
                </c:pt>
                <c:pt idx="8">
                  <c:v>ГМУ им. ад. Ф.Ф. Ушакова</c:v>
                </c:pt>
                <c:pt idx="9">
                  <c:v>ОмГУПС</c:v>
                </c:pt>
                <c:pt idx="10">
                  <c:v>ГУМРФ им. ад. С.О. Макарова</c:v>
                </c:pt>
                <c:pt idx="11">
                  <c:v>МГТУ ГА</c:v>
                </c:pt>
                <c:pt idx="12">
                  <c:v>СГУПС</c:v>
                </c:pt>
                <c:pt idx="13">
                  <c:v>СГУВТ</c:v>
                </c:pt>
                <c:pt idx="14">
                  <c:v>МГУ им. ад. Г.И. Невельского</c:v>
                </c:pt>
                <c:pt idx="15">
                  <c:v>СПБГУ ГА</c:v>
                </c:pt>
                <c:pt idx="16">
                  <c:v>УИ ГА</c:v>
                </c:pt>
                <c:pt idx="17">
                  <c:v>ДонИЖТ</c:v>
                </c:pt>
                <c:pt idx="18">
                  <c:v>ХГМА</c:v>
                </c:pt>
              </c:strCache>
            </c:strRef>
          </c:cat>
          <c:val>
            <c:numRef>
              <c:f>'1-6'!$B$2:$B$20</c:f>
              <c:numCache>
                <c:formatCode>General</c:formatCode>
                <c:ptCount val="19"/>
                <c:pt idx="0">
                  <c:v>25676</c:v>
                </c:pt>
                <c:pt idx="1">
                  <c:v>10394</c:v>
                </c:pt>
                <c:pt idx="2">
                  <c:v>6254</c:v>
                </c:pt>
                <c:pt idx="3">
                  <c:v>12286</c:v>
                </c:pt>
                <c:pt idx="4">
                  <c:v>8918</c:v>
                </c:pt>
                <c:pt idx="5">
                  <c:v>7755</c:v>
                </c:pt>
                <c:pt idx="6">
                  <c:v>8147</c:v>
                </c:pt>
                <c:pt idx="7">
                  <c:v>6643</c:v>
                </c:pt>
                <c:pt idx="8">
                  <c:v>5462</c:v>
                </c:pt>
                <c:pt idx="9">
                  <c:v>6761</c:v>
                </c:pt>
                <c:pt idx="10">
                  <c:v>7065</c:v>
                </c:pt>
                <c:pt idx="11">
                  <c:v>5337</c:v>
                </c:pt>
                <c:pt idx="12">
                  <c:v>6226</c:v>
                </c:pt>
                <c:pt idx="13">
                  <c:v>4298</c:v>
                </c:pt>
                <c:pt idx="14">
                  <c:v>4104</c:v>
                </c:pt>
                <c:pt idx="15">
                  <c:v>3426</c:v>
                </c:pt>
                <c:pt idx="16">
                  <c:v>2929</c:v>
                </c:pt>
                <c:pt idx="17">
                  <c:v>1045</c:v>
                </c:pt>
                <c:pt idx="18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D-49F7-8891-2A8EF68DAF50}"/>
            </c:ext>
          </c:extLst>
        </c:ser>
        <c:ser>
          <c:idx val="1"/>
          <c:order val="1"/>
          <c:tx>
            <c:strRef>
              <c:f>'1-6'!$C$1</c:f>
              <c:strCache>
                <c:ptCount val="1"/>
                <c:pt idx="0">
                  <c:v>Студенты СПО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7"/>
              <c:layout>
                <c:manualLayout>
                  <c:x val="1.2378024649328529E-16"/>
                  <c:y val="-4.6147489244364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9D-49F7-8891-2A8EF68DAF50}"/>
                </c:ext>
              </c:extLst>
            </c:dLbl>
            <c:dLbl>
              <c:idx val="18"/>
              <c:layout>
                <c:manualLayout>
                  <c:x val="1.6879319510897221E-3"/>
                  <c:y val="-4.6147489244364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9D-49F7-8891-2A8EF68DA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'1-6'!$A$2:$A$20</c:f>
              <c:strCache>
                <c:ptCount val="19"/>
                <c:pt idx="0">
                  <c:v>РУТ (МИИТ) </c:v>
                </c:pt>
                <c:pt idx="1">
                  <c:v>ПГУПС</c:v>
                </c:pt>
                <c:pt idx="2">
                  <c:v>ПривГУПС (СамГУПС)</c:v>
                </c:pt>
                <c:pt idx="3">
                  <c:v>ДВГУПС</c:v>
                </c:pt>
                <c:pt idx="4">
                  <c:v>ИрГУПС</c:v>
                </c:pt>
                <c:pt idx="5">
                  <c:v>РГУПС</c:v>
                </c:pt>
                <c:pt idx="6">
                  <c:v>УрГУПС</c:v>
                </c:pt>
                <c:pt idx="7">
                  <c:v>ВГУВТ </c:v>
                </c:pt>
                <c:pt idx="8">
                  <c:v>ГМУ им. ад. Ф.Ф. Ушакова</c:v>
                </c:pt>
                <c:pt idx="9">
                  <c:v>ОмГУПС</c:v>
                </c:pt>
                <c:pt idx="10">
                  <c:v>ГУМРФ им. ад. С.О. Макарова</c:v>
                </c:pt>
                <c:pt idx="11">
                  <c:v>МГТУ ГА</c:v>
                </c:pt>
                <c:pt idx="12">
                  <c:v>СГУПС</c:v>
                </c:pt>
                <c:pt idx="13">
                  <c:v>СГУВТ</c:v>
                </c:pt>
                <c:pt idx="14">
                  <c:v>МГУ им. ад. Г.И. Невельского</c:v>
                </c:pt>
                <c:pt idx="15">
                  <c:v>СПБГУ ГА</c:v>
                </c:pt>
                <c:pt idx="16">
                  <c:v>УИ ГА</c:v>
                </c:pt>
                <c:pt idx="17">
                  <c:v>ДонИЖТ</c:v>
                </c:pt>
                <c:pt idx="18">
                  <c:v>ХГМА</c:v>
                </c:pt>
              </c:strCache>
            </c:strRef>
          </c:cat>
          <c:val>
            <c:numRef>
              <c:f>'1-6'!$C$2:$C$20</c:f>
              <c:numCache>
                <c:formatCode>General</c:formatCode>
                <c:ptCount val="19"/>
                <c:pt idx="0">
                  <c:v>5388</c:v>
                </c:pt>
                <c:pt idx="1">
                  <c:v>11119</c:v>
                </c:pt>
                <c:pt idx="2">
                  <c:v>13752</c:v>
                </c:pt>
                <c:pt idx="3">
                  <c:v>5093</c:v>
                </c:pt>
                <c:pt idx="4">
                  <c:v>8372</c:v>
                </c:pt>
                <c:pt idx="5">
                  <c:v>9317</c:v>
                </c:pt>
                <c:pt idx="6">
                  <c:v>7137</c:v>
                </c:pt>
                <c:pt idx="7">
                  <c:v>8522</c:v>
                </c:pt>
                <c:pt idx="8">
                  <c:v>5549</c:v>
                </c:pt>
                <c:pt idx="9">
                  <c:v>3554</c:v>
                </c:pt>
                <c:pt idx="10">
                  <c:v>3076</c:v>
                </c:pt>
                <c:pt idx="11">
                  <c:v>4455</c:v>
                </c:pt>
                <c:pt idx="12">
                  <c:v>2685</c:v>
                </c:pt>
                <c:pt idx="13">
                  <c:v>3364</c:v>
                </c:pt>
                <c:pt idx="14">
                  <c:v>2850</c:v>
                </c:pt>
                <c:pt idx="15">
                  <c:v>3039</c:v>
                </c:pt>
                <c:pt idx="16">
                  <c:v>1631</c:v>
                </c:pt>
                <c:pt idx="17">
                  <c:v>134</c:v>
                </c:pt>
                <c:pt idx="18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D-49F7-8891-2A8EF68DAF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100"/>
        <c:axId val="1629341599"/>
        <c:axId val="1540035615"/>
      </c:barChart>
      <c:catAx>
        <c:axId val="16293415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0035615"/>
        <c:crosses val="autoZero"/>
        <c:auto val="1"/>
        <c:lblAlgn val="ctr"/>
        <c:lblOffset val="100"/>
        <c:noMultiLvlLbl val="0"/>
      </c:catAx>
      <c:valAx>
        <c:axId val="15400356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934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515267582366331"/>
          <c:y val="0.12660592883634134"/>
          <c:w val="0.15135817740032978"/>
          <c:h val="0.1955249611772904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58574092553419"/>
          <c:y val="5.1260317652519628E-2"/>
          <c:w val="0.44503786260274653"/>
          <c:h val="0.9066452297184268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C8-4C17-9E5C-0D4C5261E9B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C8-4C17-9E5C-0D4C5261E9B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6C8-4C17-9E5C-0D4C5261E9B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6C8-4C17-9E5C-0D4C5261E9B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6C8-4C17-9E5C-0D4C5261E9B1}"/>
              </c:ext>
            </c:extLst>
          </c:dPt>
          <c:dLbls>
            <c:dLbl>
              <c:idx val="0"/>
              <c:layout>
                <c:manualLayout>
                  <c:x val="0.13055555555555545"/>
                  <c:y val="-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C8-4C17-9E5C-0D4C5261E9B1}"/>
                </c:ext>
              </c:extLst>
            </c:dLbl>
            <c:dLbl>
              <c:idx val="1"/>
              <c:layout>
                <c:manualLayout>
                  <c:x val="0.20277777777777767"/>
                  <c:y val="-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C8-4C17-9E5C-0D4C5261E9B1}"/>
                </c:ext>
              </c:extLst>
            </c:dLbl>
            <c:dLbl>
              <c:idx val="2"/>
              <c:layout>
                <c:manualLayout>
                  <c:x val="0.17222222222222222"/>
                  <c:y val="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C8-4C17-9E5C-0D4C5261E9B1}"/>
                </c:ext>
              </c:extLst>
            </c:dLbl>
            <c:dLbl>
              <c:idx val="3"/>
              <c:layout>
                <c:manualLayout>
                  <c:x val="-0.15277777777777782"/>
                  <c:y val="6.48148148148147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C8-4C17-9E5C-0D4C5261E9B1}"/>
                </c:ext>
              </c:extLst>
            </c:dLbl>
            <c:dLbl>
              <c:idx val="4"/>
              <c:layout>
                <c:manualLayout>
                  <c:x val="-0.15555566491688538"/>
                  <c:y val="-0.138888524351122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99999999999989E-2"/>
                      <c:h val="9.09722222222222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6C8-4C17-9E5C-0D4C5261E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Всего!$A$97:$A$101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Аспирантура</c:v>
                </c:pt>
              </c:strCache>
            </c:strRef>
          </c:cat>
          <c:val>
            <c:numRef>
              <c:f>Всего!$B$97:$B$101</c:f>
              <c:numCache>
                <c:formatCode>General</c:formatCode>
                <c:ptCount val="5"/>
                <c:pt idx="0">
                  <c:v>65</c:v>
                </c:pt>
                <c:pt idx="1">
                  <c:v>56</c:v>
                </c:pt>
                <c:pt idx="2">
                  <c:v>22</c:v>
                </c:pt>
                <c:pt idx="3">
                  <c:v>42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C8-4C17-9E5C-0D4C5261E9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452904927542737"/>
          <c:y val="5.477812982807833E-2"/>
          <c:w val="0.26816043379476417"/>
          <c:h val="0.80283209891492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64177429842788E-2"/>
          <c:y val="2.2895378274684443E-2"/>
          <c:w val="0.63051224846894138"/>
          <c:h val="0.944292760361678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9F-444E-AEDB-4DB9711C4A8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9F-444E-AEDB-4DB9711C4A8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9F-444E-AEDB-4DB9711C4A8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D9F-444E-AEDB-4DB9711C4A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'1-6'!$I$2:$I$5</c:f>
              <c:strCache>
                <c:ptCount val="4"/>
                <c:pt idx="0">
                  <c:v>Минтранс России</c:v>
                </c:pt>
                <c:pt idx="1">
                  <c:v>Росжелдор</c:v>
                </c:pt>
                <c:pt idx="2">
                  <c:v>Росморречфлот</c:v>
                </c:pt>
                <c:pt idx="3">
                  <c:v>Росавиация</c:v>
                </c:pt>
              </c:strCache>
            </c:strRef>
          </c:cat>
          <c:val>
            <c:numRef>
              <c:f>'1-6'!$J$2:$J$5</c:f>
              <c:numCache>
                <c:formatCode>General</c:formatCode>
                <c:ptCount val="4"/>
                <c:pt idx="0">
                  <c:v>31064</c:v>
                </c:pt>
                <c:pt idx="1">
                  <c:v>128949</c:v>
                </c:pt>
                <c:pt idx="2">
                  <c:v>51775</c:v>
                </c:pt>
                <c:pt idx="3">
                  <c:v>20817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9F-444E-AEDB-4DB9711C4A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370172508319417"/>
          <c:y val="0.18274630280486795"/>
          <c:w val="0.29898229016587829"/>
          <c:h val="0.68812435396555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59004-6243-49B7-8770-3F61A4C9D2B8}" type="doc">
      <dgm:prSet loTypeId="urn:microsoft.com/office/officeart/2005/8/layout/hierarchy5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58466D8-D10D-4683-ABF5-285D0FE0E8CD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1600" b="1" dirty="0"/>
            <a:t>СЕТЬ ОБРАЗОВАТЕЛЬНЫХ ОРГАНИЗАЦИЙ ТРАНСПОРТНОГО КОМПЛЕКСА</a:t>
          </a:r>
        </a:p>
      </dgm:t>
    </dgm:pt>
    <dgm:pt modelId="{51026D95-A49E-4EC0-B0D4-69935141E07E}" type="parTrans" cxnId="{67EE3305-14BE-4FD2-9E9E-2620770CA92D}">
      <dgm:prSet/>
      <dgm:spPr/>
      <dgm:t>
        <a:bodyPr/>
        <a:lstStyle/>
        <a:p>
          <a:endParaRPr lang="ru-RU" sz="1400"/>
        </a:p>
      </dgm:t>
    </dgm:pt>
    <dgm:pt modelId="{C73DEA5D-0902-409D-9139-FD2355A9703A}" type="sibTrans" cxnId="{67EE3305-14BE-4FD2-9E9E-2620770CA92D}">
      <dgm:prSet/>
      <dgm:spPr/>
      <dgm:t>
        <a:bodyPr/>
        <a:lstStyle/>
        <a:p>
          <a:endParaRPr lang="ru-RU" sz="1400"/>
        </a:p>
      </dgm:t>
    </dgm:pt>
    <dgm:pt modelId="{68EE015A-452D-44E6-8A09-953D318F0774}">
      <dgm:prSet phldrT="[Текст]" custT="1"/>
      <dgm:spPr/>
      <dgm:t>
        <a:bodyPr/>
        <a:lstStyle/>
        <a:p>
          <a:r>
            <a:rPr lang="ru-RU" sz="1600" dirty="0" err="1"/>
            <a:t>Росавиация</a:t>
          </a:r>
          <a:endParaRPr lang="ru-RU" sz="1600" dirty="0"/>
        </a:p>
      </dgm:t>
    </dgm:pt>
    <dgm:pt modelId="{856CB3D6-227E-4835-9F93-A9C85D19D0F0}" type="parTrans" cxnId="{71502B02-7FAF-4C66-9421-C674E5B422CB}">
      <dgm:prSet custT="1"/>
      <dgm:spPr/>
      <dgm:t>
        <a:bodyPr/>
        <a:lstStyle/>
        <a:p>
          <a:endParaRPr lang="ru-RU" sz="300"/>
        </a:p>
      </dgm:t>
    </dgm:pt>
    <dgm:pt modelId="{2D263A8A-1A13-43C4-AC5A-11320A1975A3}" type="sibTrans" cxnId="{71502B02-7FAF-4C66-9421-C674E5B422CB}">
      <dgm:prSet/>
      <dgm:spPr/>
      <dgm:t>
        <a:bodyPr/>
        <a:lstStyle/>
        <a:p>
          <a:endParaRPr lang="ru-RU" sz="1400"/>
        </a:p>
      </dgm:t>
    </dgm:pt>
    <dgm:pt modelId="{75AF0B35-7F14-4AB2-9B43-9C978E552171}">
      <dgm:prSet phldrT="[Текст]" custT="1"/>
      <dgm:spPr/>
      <dgm:t>
        <a:bodyPr/>
        <a:lstStyle/>
        <a:p>
          <a:r>
            <a:rPr lang="ru-RU" sz="1600" dirty="0" err="1"/>
            <a:t>Росморречфлот</a:t>
          </a:r>
          <a:endParaRPr lang="ru-RU" sz="1600" dirty="0"/>
        </a:p>
      </dgm:t>
    </dgm:pt>
    <dgm:pt modelId="{56C52F12-7F61-476D-87C6-74B754124AC8}" type="parTrans" cxnId="{59D89E96-348C-43A0-9A8C-4F6D902D4301}">
      <dgm:prSet custT="1"/>
      <dgm:spPr/>
      <dgm:t>
        <a:bodyPr/>
        <a:lstStyle/>
        <a:p>
          <a:endParaRPr lang="ru-RU" sz="300"/>
        </a:p>
      </dgm:t>
    </dgm:pt>
    <dgm:pt modelId="{AE1E1C42-AED6-4909-A362-41757A0314A4}" type="sibTrans" cxnId="{59D89E96-348C-43A0-9A8C-4F6D902D4301}">
      <dgm:prSet/>
      <dgm:spPr/>
      <dgm:t>
        <a:bodyPr/>
        <a:lstStyle/>
        <a:p>
          <a:endParaRPr lang="ru-RU" sz="1400"/>
        </a:p>
      </dgm:t>
    </dgm:pt>
    <dgm:pt modelId="{64E257E2-B5BA-492E-A370-7A07484D9086}">
      <dgm:prSet phldrT="[Текст]" custT="1"/>
      <dgm:spPr/>
      <dgm:t>
        <a:bodyPr/>
        <a:lstStyle/>
        <a:p>
          <a:r>
            <a:rPr lang="ru-RU" sz="1600" dirty="0" err="1"/>
            <a:t>Росжелдор</a:t>
          </a:r>
          <a:endParaRPr lang="ru-RU" sz="1600" dirty="0"/>
        </a:p>
      </dgm:t>
    </dgm:pt>
    <dgm:pt modelId="{62EC80C2-8770-4203-AF7B-4F887AE31333}" type="parTrans" cxnId="{0C551E78-99D0-4CFE-8B96-C9E9A7C7130A}">
      <dgm:prSet custT="1"/>
      <dgm:spPr/>
      <dgm:t>
        <a:bodyPr/>
        <a:lstStyle/>
        <a:p>
          <a:endParaRPr lang="ru-RU" sz="300"/>
        </a:p>
      </dgm:t>
    </dgm:pt>
    <dgm:pt modelId="{2D318F80-9E35-4BC1-9335-1889AF168B3B}" type="sibTrans" cxnId="{0C551E78-99D0-4CFE-8B96-C9E9A7C7130A}">
      <dgm:prSet/>
      <dgm:spPr/>
      <dgm:t>
        <a:bodyPr/>
        <a:lstStyle/>
        <a:p>
          <a:endParaRPr lang="ru-RU" sz="1400"/>
        </a:p>
      </dgm:t>
    </dgm:pt>
    <dgm:pt modelId="{3B389E12-FFDC-4551-8961-FC8B134ED876}">
      <dgm:prSet phldrT="[Текст]" custT="1"/>
      <dgm:spPr/>
      <dgm:t>
        <a:bodyPr/>
        <a:lstStyle/>
        <a:p>
          <a:r>
            <a:rPr lang="ru-RU" sz="1600" dirty="0"/>
            <a:t>Минтранс России </a:t>
          </a:r>
        </a:p>
      </dgm:t>
    </dgm:pt>
    <dgm:pt modelId="{222C1D2A-40F7-47E8-B731-8ADFE362C466}" type="parTrans" cxnId="{6DA8B87E-F451-443F-B7A2-CE74335DFF70}">
      <dgm:prSet custT="1"/>
      <dgm:spPr/>
      <dgm:t>
        <a:bodyPr/>
        <a:lstStyle/>
        <a:p>
          <a:endParaRPr lang="ru-RU" sz="300"/>
        </a:p>
      </dgm:t>
    </dgm:pt>
    <dgm:pt modelId="{704DA477-C526-4B96-B6CB-65E8C082D6A7}" type="sibTrans" cxnId="{6DA8B87E-F451-443F-B7A2-CE74335DFF70}">
      <dgm:prSet/>
      <dgm:spPr/>
      <dgm:t>
        <a:bodyPr/>
        <a:lstStyle/>
        <a:p>
          <a:endParaRPr lang="ru-RU" sz="1400"/>
        </a:p>
      </dgm:t>
    </dgm:pt>
    <dgm:pt modelId="{DD0D462A-DB12-43B6-B204-B9C4F2786FC8}" type="pres">
      <dgm:prSet presAssocID="{0F059004-6243-49B7-8770-3F61A4C9D2B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433277-5A77-4EF8-BA36-88A2067F09CA}" type="pres">
      <dgm:prSet presAssocID="{0F059004-6243-49B7-8770-3F61A4C9D2B8}" presName="hierFlow" presStyleCnt="0"/>
      <dgm:spPr/>
    </dgm:pt>
    <dgm:pt modelId="{49563B90-A274-4943-9EF1-E5CC5A777F5F}" type="pres">
      <dgm:prSet presAssocID="{0F059004-6243-49B7-8770-3F61A4C9D2B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F151308-8F77-4402-ACAA-F2DFC08D0EF4}" type="pres">
      <dgm:prSet presAssocID="{F58466D8-D10D-4683-ABF5-285D0FE0E8CD}" presName="Name17" presStyleCnt="0"/>
      <dgm:spPr/>
    </dgm:pt>
    <dgm:pt modelId="{A54376A4-E478-43D5-9A41-2214A96787A2}" type="pres">
      <dgm:prSet presAssocID="{F58466D8-D10D-4683-ABF5-285D0FE0E8CD}" presName="level1Shape" presStyleLbl="node0" presStyleIdx="0" presStyleCnt="1" custScaleX="135112" custScaleY="351077">
        <dgm:presLayoutVars>
          <dgm:chPref val="3"/>
        </dgm:presLayoutVars>
      </dgm:prSet>
      <dgm:spPr/>
    </dgm:pt>
    <dgm:pt modelId="{10AC342E-152A-4100-917F-B62F63E1A477}" type="pres">
      <dgm:prSet presAssocID="{F58466D8-D10D-4683-ABF5-285D0FE0E8CD}" presName="hierChild2" presStyleCnt="0"/>
      <dgm:spPr/>
    </dgm:pt>
    <dgm:pt modelId="{6517194C-A164-401B-9794-7261D2CA17A5}" type="pres">
      <dgm:prSet presAssocID="{222C1D2A-40F7-47E8-B731-8ADFE362C466}" presName="Name25" presStyleLbl="parChTrans1D2" presStyleIdx="0" presStyleCnt="4"/>
      <dgm:spPr/>
    </dgm:pt>
    <dgm:pt modelId="{722564FB-5F6B-4DA1-AD8E-A2C0E27211FA}" type="pres">
      <dgm:prSet presAssocID="{222C1D2A-40F7-47E8-B731-8ADFE362C466}" presName="connTx" presStyleLbl="parChTrans1D2" presStyleIdx="0" presStyleCnt="4"/>
      <dgm:spPr/>
    </dgm:pt>
    <dgm:pt modelId="{BA95164E-C543-4D9F-8EA7-65F313B59987}" type="pres">
      <dgm:prSet presAssocID="{3B389E12-FFDC-4551-8961-FC8B134ED876}" presName="Name30" presStyleCnt="0"/>
      <dgm:spPr/>
    </dgm:pt>
    <dgm:pt modelId="{BB57196E-ADFC-45C7-A7D9-6007BB6849A2}" type="pres">
      <dgm:prSet presAssocID="{3B389E12-FFDC-4551-8961-FC8B134ED876}" presName="level2Shape" presStyleLbl="node2" presStyleIdx="0" presStyleCnt="4"/>
      <dgm:spPr/>
    </dgm:pt>
    <dgm:pt modelId="{262B9588-79F5-4F47-8069-95C729B946DF}" type="pres">
      <dgm:prSet presAssocID="{3B389E12-FFDC-4551-8961-FC8B134ED876}" presName="hierChild3" presStyleCnt="0"/>
      <dgm:spPr/>
    </dgm:pt>
    <dgm:pt modelId="{ECA3D470-C9A3-4E39-8D1C-BE4972986B9E}" type="pres">
      <dgm:prSet presAssocID="{856CB3D6-227E-4835-9F93-A9C85D19D0F0}" presName="Name25" presStyleLbl="parChTrans1D2" presStyleIdx="1" presStyleCnt="4"/>
      <dgm:spPr/>
    </dgm:pt>
    <dgm:pt modelId="{B675352F-8DC2-40BE-89BD-BB7BFBF1E2B6}" type="pres">
      <dgm:prSet presAssocID="{856CB3D6-227E-4835-9F93-A9C85D19D0F0}" presName="connTx" presStyleLbl="parChTrans1D2" presStyleIdx="1" presStyleCnt="4"/>
      <dgm:spPr/>
    </dgm:pt>
    <dgm:pt modelId="{FC4E795E-1C3E-46F3-A9FC-AEE726FEB07A}" type="pres">
      <dgm:prSet presAssocID="{68EE015A-452D-44E6-8A09-953D318F0774}" presName="Name30" presStyleCnt="0"/>
      <dgm:spPr/>
    </dgm:pt>
    <dgm:pt modelId="{5EDCB55F-FD32-4973-A918-BBE022C80900}" type="pres">
      <dgm:prSet presAssocID="{68EE015A-452D-44E6-8A09-953D318F0774}" presName="level2Shape" presStyleLbl="node2" presStyleIdx="1" presStyleCnt="4" custLinFactY="100000" custLinFactNeighborX="-2552" custLinFactNeighborY="126896"/>
      <dgm:spPr/>
    </dgm:pt>
    <dgm:pt modelId="{552862C3-E6CA-4FD5-BD96-2621486D91B0}" type="pres">
      <dgm:prSet presAssocID="{68EE015A-452D-44E6-8A09-953D318F0774}" presName="hierChild3" presStyleCnt="0"/>
      <dgm:spPr/>
    </dgm:pt>
    <dgm:pt modelId="{2C6FF2FE-6608-4124-8CDB-B2C0F71DA711}" type="pres">
      <dgm:prSet presAssocID="{56C52F12-7F61-476D-87C6-74B754124AC8}" presName="Name25" presStyleLbl="parChTrans1D2" presStyleIdx="2" presStyleCnt="4"/>
      <dgm:spPr/>
    </dgm:pt>
    <dgm:pt modelId="{232696B7-A51B-4E41-A046-F1764C13C124}" type="pres">
      <dgm:prSet presAssocID="{56C52F12-7F61-476D-87C6-74B754124AC8}" presName="connTx" presStyleLbl="parChTrans1D2" presStyleIdx="2" presStyleCnt="4"/>
      <dgm:spPr/>
    </dgm:pt>
    <dgm:pt modelId="{9EFFCD2F-48E4-42C2-9D04-690399D765B4}" type="pres">
      <dgm:prSet presAssocID="{75AF0B35-7F14-4AB2-9B43-9C978E552171}" presName="Name30" presStyleCnt="0"/>
      <dgm:spPr/>
    </dgm:pt>
    <dgm:pt modelId="{48E82901-CEBF-4B8E-B401-E28F792BE7FE}" type="pres">
      <dgm:prSet presAssocID="{75AF0B35-7F14-4AB2-9B43-9C978E552171}" presName="level2Shape" presStyleLbl="node2" presStyleIdx="2" presStyleCnt="4" custLinFactNeighborX="-1655" custLinFactNeighborY="4782"/>
      <dgm:spPr/>
    </dgm:pt>
    <dgm:pt modelId="{2C11428B-C363-4A85-8DC5-164543075398}" type="pres">
      <dgm:prSet presAssocID="{75AF0B35-7F14-4AB2-9B43-9C978E552171}" presName="hierChild3" presStyleCnt="0"/>
      <dgm:spPr/>
    </dgm:pt>
    <dgm:pt modelId="{8A7EEDD8-DFC2-49D1-AB89-155412A4777A}" type="pres">
      <dgm:prSet presAssocID="{62EC80C2-8770-4203-AF7B-4F887AE31333}" presName="Name25" presStyleLbl="parChTrans1D2" presStyleIdx="3" presStyleCnt="4"/>
      <dgm:spPr/>
    </dgm:pt>
    <dgm:pt modelId="{0279C954-E224-4D28-AA68-5DF14D87BCF9}" type="pres">
      <dgm:prSet presAssocID="{62EC80C2-8770-4203-AF7B-4F887AE31333}" presName="connTx" presStyleLbl="parChTrans1D2" presStyleIdx="3" presStyleCnt="4"/>
      <dgm:spPr/>
    </dgm:pt>
    <dgm:pt modelId="{8A50F800-2E2A-4134-A4C5-C000DEBB2B05}" type="pres">
      <dgm:prSet presAssocID="{64E257E2-B5BA-492E-A370-7A07484D9086}" presName="Name30" presStyleCnt="0"/>
      <dgm:spPr/>
    </dgm:pt>
    <dgm:pt modelId="{35F7D8F7-A842-46AB-81A5-36C9891D3308}" type="pres">
      <dgm:prSet presAssocID="{64E257E2-B5BA-492E-A370-7A07484D9086}" presName="level2Shape" presStyleLbl="node2" presStyleIdx="3" presStyleCnt="4" custLinFactY="-100000" custLinFactNeighborX="-2897" custLinFactNeighborY="-126033"/>
      <dgm:spPr/>
    </dgm:pt>
    <dgm:pt modelId="{E22A6725-227F-4C03-84A1-A10804E74792}" type="pres">
      <dgm:prSet presAssocID="{64E257E2-B5BA-492E-A370-7A07484D9086}" presName="hierChild3" presStyleCnt="0"/>
      <dgm:spPr/>
    </dgm:pt>
    <dgm:pt modelId="{EC7C3FCA-7E9B-411E-B713-2BBDD347E8B8}" type="pres">
      <dgm:prSet presAssocID="{0F059004-6243-49B7-8770-3F61A4C9D2B8}" presName="bgShapesFlow" presStyleCnt="0"/>
      <dgm:spPr/>
    </dgm:pt>
  </dgm:ptLst>
  <dgm:cxnLst>
    <dgm:cxn modelId="{71502B02-7FAF-4C66-9421-C674E5B422CB}" srcId="{F58466D8-D10D-4683-ABF5-285D0FE0E8CD}" destId="{68EE015A-452D-44E6-8A09-953D318F0774}" srcOrd="1" destOrd="0" parTransId="{856CB3D6-227E-4835-9F93-A9C85D19D0F0}" sibTransId="{2D263A8A-1A13-43C4-AC5A-11320A1975A3}"/>
    <dgm:cxn modelId="{67EE3305-14BE-4FD2-9E9E-2620770CA92D}" srcId="{0F059004-6243-49B7-8770-3F61A4C9D2B8}" destId="{F58466D8-D10D-4683-ABF5-285D0FE0E8CD}" srcOrd="0" destOrd="0" parTransId="{51026D95-A49E-4EC0-B0D4-69935141E07E}" sibTransId="{C73DEA5D-0902-409D-9139-FD2355A9703A}"/>
    <dgm:cxn modelId="{47A7EA10-FA7C-4347-BE73-B2A07008D304}" type="presOf" srcId="{62EC80C2-8770-4203-AF7B-4F887AE31333}" destId="{0279C954-E224-4D28-AA68-5DF14D87BCF9}" srcOrd="1" destOrd="0" presId="urn:microsoft.com/office/officeart/2005/8/layout/hierarchy5"/>
    <dgm:cxn modelId="{2B463816-ED5B-47E6-B8EE-EAC6CC69E5F2}" type="presOf" srcId="{F58466D8-D10D-4683-ABF5-285D0FE0E8CD}" destId="{A54376A4-E478-43D5-9A41-2214A96787A2}" srcOrd="0" destOrd="0" presId="urn:microsoft.com/office/officeart/2005/8/layout/hierarchy5"/>
    <dgm:cxn modelId="{D5CE1A22-F7FF-4570-AA70-24A79A579437}" type="presOf" srcId="{222C1D2A-40F7-47E8-B731-8ADFE362C466}" destId="{722564FB-5F6B-4DA1-AD8E-A2C0E27211FA}" srcOrd="1" destOrd="0" presId="urn:microsoft.com/office/officeart/2005/8/layout/hierarchy5"/>
    <dgm:cxn modelId="{3EE2D026-6D7A-4C2F-9BB7-1615EEBC2E67}" type="presOf" srcId="{856CB3D6-227E-4835-9F93-A9C85D19D0F0}" destId="{ECA3D470-C9A3-4E39-8D1C-BE4972986B9E}" srcOrd="0" destOrd="0" presId="urn:microsoft.com/office/officeart/2005/8/layout/hierarchy5"/>
    <dgm:cxn modelId="{56563E5C-F38C-418D-ACED-EB4958AEC190}" type="presOf" srcId="{68EE015A-452D-44E6-8A09-953D318F0774}" destId="{5EDCB55F-FD32-4973-A918-BBE022C80900}" srcOrd="0" destOrd="0" presId="urn:microsoft.com/office/officeart/2005/8/layout/hierarchy5"/>
    <dgm:cxn modelId="{0729E94B-4C19-41B4-B462-846E9A0F3CFE}" type="presOf" srcId="{62EC80C2-8770-4203-AF7B-4F887AE31333}" destId="{8A7EEDD8-DFC2-49D1-AB89-155412A4777A}" srcOrd="0" destOrd="0" presId="urn:microsoft.com/office/officeart/2005/8/layout/hierarchy5"/>
    <dgm:cxn modelId="{0C551E78-99D0-4CFE-8B96-C9E9A7C7130A}" srcId="{F58466D8-D10D-4683-ABF5-285D0FE0E8CD}" destId="{64E257E2-B5BA-492E-A370-7A07484D9086}" srcOrd="3" destOrd="0" parTransId="{62EC80C2-8770-4203-AF7B-4F887AE31333}" sibTransId="{2D318F80-9E35-4BC1-9335-1889AF168B3B}"/>
    <dgm:cxn modelId="{9F527179-FB11-4B20-A0E6-24FFCA4883F3}" type="presOf" srcId="{3B389E12-FFDC-4551-8961-FC8B134ED876}" destId="{BB57196E-ADFC-45C7-A7D9-6007BB6849A2}" srcOrd="0" destOrd="0" presId="urn:microsoft.com/office/officeart/2005/8/layout/hierarchy5"/>
    <dgm:cxn modelId="{1D95867E-AE57-44CC-A972-B7666CF84FBF}" type="presOf" srcId="{64E257E2-B5BA-492E-A370-7A07484D9086}" destId="{35F7D8F7-A842-46AB-81A5-36C9891D3308}" srcOrd="0" destOrd="0" presId="urn:microsoft.com/office/officeart/2005/8/layout/hierarchy5"/>
    <dgm:cxn modelId="{6DA8B87E-F451-443F-B7A2-CE74335DFF70}" srcId="{F58466D8-D10D-4683-ABF5-285D0FE0E8CD}" destId="{3B389E12-FFDC-4551-8961-FC8B134ED876}" srcOrd="0" destOrd="0" parTransId="{222C1D2A-40F7-47E8-B731-8ADFE362C466}" sibTransId="{704DA477-C526-4B96-B6CB-65E8C082D6A7}"/>
    <dgm:cxn modelId="{59D89E96-348C-43A0-9A8C-4F6D902D4301}" srcId="{F58466D8-D10D-4683-ABF5-285D0FE0E8CD}" destId="{75AF0B35-7F14-4AB2-9B43-9C978E552171}" srcOrd="2" destOrd="0" parTransId="{56C52F12-7F61-476D-87C6-74B754124AC8}" sibTransId="{AE1E1C42-AED6-4909-A362-41757A0314A4}"/>
    <dgm:cxn modelId="{292EC598-4FA4-47BB-8EB6-19529225FFA0}" type="presOf" srcId="{56C52F12-7F61-476D-87C6-74B754124AC8}" destId="{232696B7-A51B-4E41-A046-F1764C13C124}" srcOrd="1" destOrd="0" presId="urn:microsoft.com/office/officeart/2005/8/layout/hierarchy5"/>
    <dgm:cxn modelId="{B235309C-6E55-46AE-9CA3-040543DFFAAB}" type="presOf" srcId="{222C1D2A-40F7-47E8-B731-8ADFE362C466}" destId="{6517194C-A164-401B-9794-7261D2CA17A5}" srcOrd="0" destOrd="0" presId="urn:microsoft.com/office/officeart/2005/8/layout/hierarchy5"/>
    <dgm:cxn modelId="{52F2A0C6-FE5A-44F4-9863-7D4DC528FBA6}" type="presOf" srcId="{0F059004-6243-49B7-8770-3F61A4C9D2B8}" destId="{DD0D462A-DB12-43B6-B204-B9C4F2786FC8}" srcOrd="0" destOrd="0" presId="urn:microsoft.com/office/officeart/2005/8/layout/hierarchy5"/>
    <dgm:cxn modelId="{911A02CD-3400-45A1-8656-3617394C13A6}" type="presOf" srcId="{56C52F12-7F61-476D-87C6-74B754124AC8}" destId="{2C6FF2FE-6608-4124-8CDB-B2C0F71DA711}" srcOrd="0" destOrd="0" presId="urn:microsoft.com/office/officeart/2005/8/layout/hierarchy5"/>
    <dgm:cxn modelId="{D28A88EB-A474-47AA-ADB5-362E7B2D738E}" type="presOf" srcId="{75AF0B35-7F14-4AB2-9B43-9C978E552171}" destId="{48E82901-CEBF-4B8E-B401-E28F792BE7FE}" srcOrd="0" destOrd="0" presId="urn:microsoft.com/office/officeart/2005/8/layout/hierarchy5"/>
    <dgm:cxn modelId="{91B106F6-451C-4234-93C4-55E2374D1E03}" type="presOf" srcId="{856CB3D6-227E-4835-9F93-A9C85D19D0F0}" destId="{B675352F-8DC2-40BE-89BD-BB7BFBF1E2B6}" srcOrd="1" destOrd="0" presId="urn:microsoft.com/office/officeart/2005/8/layout/hierarchy5"/>
    <dgm:cxn modelId="{880BC5BA-F9F3-4C44-A187-5A6F301BB93D}" type="presParOf" srcId="{DD0D462A-DB12-43B6-B204-B9C4F2786FC8}" destId="{24433277-5A77-4EF8-BA36-88A2067F09CA}" srcOrd="0" destOrd="0" presId="urn:microsoft.com/office/officeart/2005/8/layout/hierarchy5"/>
    <dgm:cxn modelId="{4D336908-6ACA-43B8-8FF1-CBD2682C9BE8}" type="presParOf" srcId="{24433277-5A77-4EF8-BA36-88A2067F09CA}" destId="{49563B90-A274-4943-9EF1-E5CC5A777F5F}" srcOrd="0" destOrd="0" presId="urn:microsoft.com/office/officeart/2005/8/layout/hierarchy5"/>
    <dgm:cxn modelId="{B21D2C6C-183A-437A-BEC4-1AA0DE0AD5C6}" type="presParOf" srcId="{49563B90-A274-4943-9EF1-E5CC5A777F5F}" destId="{3F151308-8F77-4402-ACAA-F2DFC08D0EF4}" srcOrd="0" destOrd="0" presId="urn:microsoft.com/office/officeart/2005/8/layout/hierarchy5"/>
    <dgm:cxn modelId="{7EEFD69A-81C3-4ECB-943C-BE5ECE50CA5F}" type="presParOf" srcId="{3F151308-8F77-4402-ACAA-F2DFC08D0EF4}" destId="{A54376A4-E478-43D5-9A41-2214A96787A2}" srcOrd="0" destOrd="0" presId="urn:microsoft.com/office/officeart/2005/8/layout/hierarchy5"/>
    <dgm:cxn modelId="{B1F3C208-E7F7-49F8-AD19-9CF4E9514FA3}" type="presParOf" srcId="{3F151308-8F77-4402-ACAA-F2DFC08D0EF4}" destId="{10AC342E-152A-4100-917F-B62F63E1A477}" srcOrd="1" destOrd="0" presId="urn:microsoft.com/office/officeart/2005/8/layout/hierarchy5"/>
    <dgm:cxn modelId="{868B4162-DB79-432B-8698-47711582D1E4}" type="presParOf" srcId="{10AC342E-152A-4100-917F-B62F63E1A477}" destId="{6517194C-A164-401B-9794-7261D2CA17A5}" srcOrd="0" destOrd="0" presId="urn:microsoft.com/office/officeart/2005/8/layout/hierarchy5"/>
    <dgm:cxn modelId="{0396DB0B-6F1D-4B19-98A7-B8012C5D1A45}" type="presParOf" srcId="{6517194C-A164-401B-9794-7261D2CA17A5}" destId="{722564FB-5F6B-4DA1-AD8E-A2C0E27211FA}" srcOrd="0" destOrd="0" presId="urn:microsoft.com/office/officeart/2005/8/layout/hierarchy5"/>
    <dgm:cxn modelId="{6ACF81EB-C3EA-4082-9DA6-76F5EBFF8644}" type="presParOf" srcId="{10AC342E-152A-4100-917F-B62F63E1A477}" destId="{BA95164E-C543-4D9F-8EA7-65F313B59987}" srcOrd="1" destOrd="0" presId="urn:microsoft.com/office/officeart/2005/8/layout/hierarchy5"/>
    <dgm:cxn modelId="{0C603598-6B19-4A0B-A103-F8D859A04371}" type="presParOf" srcId="{BA95164E-C543-4D9F-8EA7-65F313B59987}" destId="{BB57196E-ADFC-45C7-A7D9-6007BB6849A2}" srcOrd="0" destOrd="0" presId="urn:microsoft.com/office/officeart/2005/8/layout/hierarchy5"/>
    <dgm:cxn modelId="{565FFC87-D1E6-4DCA-9442-199429CE27CC}" type="presParOf" srcId="{BA95164E-C543-4D9F-8EA7-65F313B59987}" destId="{262B9588-79F5-4F47-8069-95C729B946DF}" srcOrd="1" destOrd="0" presId="urn:microsoft.com/office/officeart/2005/8/layout/hierarchy5"/>
    <dgm:cxn modelId="{4D0F96F0-AABB-4958-AA94-D25FA90E2910}" type="presParOf" srcId="{10AC342E-152A-4100-917F-B62F63E1A477}" destId="{ECA3D470-C9A3-4E39-8D1C-BE4972986B9E}" srcOrd="2" destOrd="0" presId="urn:microsoft.com/office/officeart/2005/8/layout/hierarchy5"/>
    <dgm:cxn modelId="{6DF1A2DD-3743-4BED-8FDA-16A33AA3ECE2}" type="presParOf" srcId="{ECA3D470-C9A3-4E39-8D1C-BE4972986B9E}" destId="{B675352F-8DC2-40BE-89BD-BB7BFBF1E2B6}" srcOrd="0" destOrd="0" presId="urn:microsoft.com/office/officeart/2005/8/layout/hierarchy5"/>
    <dgm:cxn modelId="{7C0E74AC-DDA1-4867-80C6-4298950CE58A}" type="presParOf" srcId="{10AC342E-152A-4100-917F-B62F63E1A477}" destId="{FC4E795E-1C3E-46F3-A9FC-AEE726FEB07A}" srcOrd="3" destOrd="0" presId="urn:microsoft.com/office/officeart/2005/8/layout/hierarchy5"/>
    <dgm:cxn modelId="{78B59BD7-C19E-4735-89E0-CC829B39E955}" type="presParOf" srcId="{FC4E795E-1C3E-46F3-A9FC-AEE726FEB07A}" destId="{5EDCB55F-FD32-4973-A918-BBE022C80900}" srcOrd="0" destOrd="0" presId="urn:microsoft.com/office/officeart/2005/8/layout/hierarchy5"/>
    <dgm:cxn modelId="{D9852FCB-99A4-4C3A-9559-F5D6DD846C9D}" type="presParOf" srcId="{FC4E795E-1C3E-46F3-A9FC-AEE726FEB07A}" destId="{552862C3-E6CA-4FD5-BD96-2621486D91B0}" srcOrd="1" destOrd="0" presId="urn:microsoft.com/office/officeart/2005/8/layout/hierarchy5"/>
    <dgm:cxn modelId="{747B5EB9-646E-4D67-916D-3CC0E6F41CF8}" type="presParOf" srcId="{10AC342E-152A-4100-917F-B62F63E1A477}" destId="{2C6FF2FE-6608-4124-8CDB-B2C0F71DA711}" srcOrd="4" destOrd="0" presId="urn:microsoft.com/office/officeart/2005/8/layout/hierarchy5"/>
    <dgm:cxn modelId="{9F25959E-A4A6-4413-AC5B-920B1B8C4428}" type="presParOf" srcId="{2C6FF2FE-6608-4124-8CDB-B2C0F71DA711}" destId="{232696B7-A51B-4E41-A046-F1764C13C124}" srcOrd="0" destOrd="0" presId="urn:microsoft.com/office/officeart/2005/8/layout/hierarchy5"/>
    <dgm:cxn modelId="{8E905701-37DF-48B3-928D-193F2008B6CF}" type="presParOf" srcId="{10AC342E-152A-4100-917F-B62F63E1A477}" destId="{9EFFCD2F-48E4-42C2-9D04-690399D765B4}" srcOrd="5" destOrd="0" presId="urn:microsoft.com/office/officeart/2005/8/layout/hierarchy5"/>
    <dgm:cxn modelId="{CC22E2C8-A2A4-4D45-9AAC-C6CC2BA022E3}" type="presParOf" srcId="{9EFFCD2F-48E4-42C2-9D04-690399D765B4}" destId="{48E82901-CEBF-4B8E-B401-E28F792BE7FE}" srcOrd="0" destOrd="0" presId="urn:microsoft.com/office/officeart/2005/8/layout/hierarchy5"/>
    <dgm:cxn modelId="{EAC4B667-7EAB-4B57-A78E-343641D89619}" type="presParOf" srcId="{9EFFCD2F-48E4-42C2-9D04-690399D765B4}" destId="{2C11428B-C363-4A85-8DC5-164543075398}" srcOrd="1" destOrd="0" presId="urn:microsoft.com/office/officeart/2005/8/layout/hierarchy5"/>
    <dgm:cxn modelId="{1B46714B-ED46-4248-A465-03BF8C62A7FD}" type="presParOf" srcId="{10AC342E-152A-4100-917F-B62F63E1A477}" destId="{8A7EEDD8-DFC2-49D1-AB89-155412A4777A}" srcOrd="6" destOrd="0" presId="urn:microsoft.com/office/officeart/2005/8/layout/hierarchy5"/>
    <dgm:cxn modelId="{63EC82F1-323C-4D80-B99D-E0DA6CB87B3E}" type="presParOf" srcId="{8A7EEDD8-DFC2-49D1-AB89-155412A4777A}" destId="{0279C954-E224-4D28-AA68-5DF14D87BCF9}" srcOrd="0" destOrd="0" presId="urn:microsoft.com/office/officeart/2005/8/layout/hierarchy5"/>
    <dgm:cxn modelId="{3089709A-6BED-4E2B-8DED-929F56934F4F}" type="presParOf" srcId="{10AC342E-152A-4100-917F-B62F63E1A477}" destId="{8A50F800-2E2A-4134-A4C5-C000DEBB2B05}" srcOrd="7" destOrd="0" presId="urn:microsoft.com/office/officeart/2005/8/layout/hierarchy5"/>
    <dgm:cxn modelId="{2B7262C4-C453-40A6-B8EB-AC7377F37580}" type="presParOf" srcId="{8A50F800-2E2A-4134-A4C5-C000DEBB2B05}" destId="{35F7D8F7-A842-46AB-81A5-36C9891D3308}" srcOrd="0" destOrd="0" presId="urn:microsoft.com/office/officeart/2005/8/layout/hierarchy5"/>
    <dgm:cxn modelId="{A85CAEDC-6ECB-4063-BF2F-5E60EE33E0C1}" type="presParOf" srcId="{8A50F800-2E2A-4134-A4C5-C000DEBB2B05}" destId="{E22A6725-227F-4C03-84A1-A10804E74792}" srcOrd="1" destOrd="0" presId="urn:microsoft.com/office/officeart/2005/8/layout/hierarchy5"/>
    <dgm:cxn modelId="{B4818E60-5340-4D71-8625-3D9CA3D0A1EF}" type="presParOf" srcId="{DD0D462A-DB12-43B6-B204-B9C4F2786FC8}" destId="{EC7C3FCA-7E9B-411E-B713-2BBDD347E8B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92036-8F97-4CF2-ACC5-D40126A6E7E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E8E1EC-17C7-452D-BA30-5EEF9B283EB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/>
            <a:t>ОБЩИЙ КОНТИНГЕНТ 232 605</a:t>
          </a:r>
          <a:endParaRPr lang="ru-RU" dirty="0"/>
        </a:p>
      </dgm:t>
    </dgm:pt>
    <dgm:pt modelId="{610C2793-6937-45FF-BA9E-662CE77BFCE4}" type="parTrans" cxnId="{42B8B66C-F002-465E-9B2D-67069731A08F}">
      <dgm:prSet/>
      <dgm:spPr/>
      <dgm:t>
        <a:bodyPr/>
        <a:lstStyle/>
        <a:p>
          <a:endParaRPr lang="ru-RU"/>
        </a:p>
      </dgm:t>
    </dgm:pt>
    <dgm:pt modelId="{5A4956A4-6A16-44F0-A84D-303F1D11729E}" type="sibTrans" cxnId="{42B8B66C-F002-465E-9B2D-67069731A08F}">
      <dgm:prSet/>
      <dgm:spPr/>
      <dgm:t>
        <a:bodyPr/>
        <a:lstStyle/>
        <a:p>
          <a:endParaRPr lang="ru-RU"/>
        </a:p>
      </dgm:t>
    </dgm:pt>
    <dgm:pt modelId="{402DB9FD-0C8C-43E0-B5EC-5999F10F3E15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b="1" dirty="0"/>
            <a:t>Студентов СПО        99 299</a:t>
          </a:r>
          <a:r>
            <a:rPr lang="ru-RU" dirty="0"/>
            <a:t>(43%)</a:t>
          </a:r>
        </a:p>
      </dgm:t>
    </dgm:pt>
    <dgm:pt modelId="{3C578BF5-9F2D-4561-8B0D-C119F3271153}" type="parTrans" cxnId="{BFAC4943-1A4B-4B8E-B6E5-6E88464C98B7}">
      <dgm:prSet/>
      <dgm:spPr/>
      <dgm:t>
        <a:bodyPr/>
        <a:lstStyle/>
        <a:p>
          <a:endParaRPr lang="ru-RU"/>
        </a:p>
      </dgm:t>
    </dgm:pt>
    <dgm:pt modelId="{D71B552B-19B2-46AF-A060-5F581D0A4001}" type="sibTrans" cxnId="{BFAC4943-1A4B-4B8E-B6E5-6E88464C98B7}">
      <dgm:prSet/>
      <dgm:spPr/>
      <dgm:t>
        <a:bodyPr/>
        <a:lstStyle/>
        <a:p>
          <a:endParaRPr lang="ru-RU"/>
        </a:p>
      </dgm:t>
    </dgm:pt>
    <dgm:pt modelId="{E5DC3E37-B067-4288-9B4F-BB010621F85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За счет средств бюджета </a:t>
          </a:r>
          <a:r>
            <a:rPr lang="ru-RU" b="1" dirty="0">
              <a:solidFill>
                <a:schemeClr val="accent5">
                  <a:lumMod val="75000"/>
                </a:schemeClr>
              </a:solidFill>
            </a:rPr>
            <a:t>64 634 </a:t>
          </a:r>
          <a:r>
            <a:rPr lang="ru-RU" dirty="0">
              <a:solidFill>
                <a:schemeClr val="accent5">
                  <a:lumMod val="50000"/>
                </a:schemeClr>
              </a:solidFill>
            </a:rPr>
            <a:t>(65%)</a:t>
          </a:r>
        </a:p>
      </dgm:t>
    </dgm:pt>
    <dgm:pt modelId="{665F5821-0D36-4BB1-AF02-1245907AC414}" type="parTrans" cxnId="{081623E0-32F0-4F7F-A462-749C79E586DC}">
      <dgm:prSet/>
      <dgm:spPr/>
      <dgm:t>
        <a:bodyPr/>
        <a:lstStyle/>
        <a:p>
          <a:endParaRPr lang="ru-RU"/>
        </a:p>
      </dgm:t>
    </dgm:pt>
    <dgm:pt modelId="{F80F364F-D57F-4F85-AC3F-F362859CDF6C}" type="sibTrans" cxnId="{081623E0-32F0-4F7F-A462-749C79E586DC}">
      <dgm:prSet/>
      <dgm:spPr/>
      <dgm:t>
        <a:bodyPr/>
        <a:lstStyle/>
        <a:p>
          <a:endParaRPr lang="ru-RU"/>
        </a:p>
      </dgm:t>
    </dgm:pt>
    <dgm:pt modelId="{9F0E19C5-8C9C-4534-9F07-1E3CFFEF8DC4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За счет внебюджетных средств </a:t>
          </a:r>
          <a:r>
            <a:rPr lang="ru-RU" b="1" dirty="0">
              <a:solidFill>
                <a:schemeClr val="accent5">
                  <a:lumMod val="75000"/>
                </a:schemeClr>
              </a:solidFill>
            </a:rPr>
            <a:t>34 665 </a:t>
          </a:r>
          <a:r>
            <a:rPr lang="ru-RU" dirty="0">
              <a:solidFill>
                <a:schemeClr val="accent5">
                  <a:lumMod val="50000"/>
                </a:schemeClr>
              </a:solidFill>
            </a:rPr>
            <a:t>(35%)</a:t>
          </a:r>
        </a:p>
      </dgm:t>
    </dgm:pt>
    <dgm:pt modelId="{82A50896-2B8F-422A-BE17-B917540CAAB0}" type="parTrans" cxnId="{0F739F5E-7441-44DF-904C-C0BAE7CE05FE}">
      <dgm:prSet/>
      <dgm:spPr/>
      <dgm:t>
        <a:bodyPr/>
        <a:lstStyle/>
        <a:p>
          <a:endParaRPr lang="ru-RU"/>
        </a:p>
      </dgm:t>
    </dgm:pt>
    <dgm:pt modelId="{D03E9FCD-C548-49AD-8EFE-B13755AFA2C3}" type="sibTrans" cxnId="{0F739F5E-7441-44DF-904C-C0BAE7CE05FE}">
      <dgm:prSet/>
      <dgm:spPr/>
      <dgm:t>
        <a:bodyPr/>
        <a:lstStyle/>
        <a:p>
          <a:endParaRPr lang="ru-RU"/>
        </a:p>
      </dgm:t>
    </dgm:pt>
    <dgm:pt modelId="{5F775974-9090-4701-B6EE-5B10FCC09E4E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b="1" dirty="0"/>
            <a:t>Студентов ВО         133 306</a:t>
          </a:r>
          <a:r>
            <a:rPr lang="ru-RU" dirty="0"/>
            <a:t>(57%)</a:t>
          </a:r>
        </a:p>
      </dgm:t>
    </dgm:pt>
    <dgm:pt modelId="{2F84D8ED-F567-452C-8020-6E5C21D647F2}" type="parTrans" cxnId="{7737A5AC-73A8-4041-9F19-27D69984D9C0}">
      <dgm:prSet/>
      <dgm:spPr/>
      <dgm:t>
        <a:bodyPr/>
        <a:lstStyle/>
        <a:p>
          <a:endParaRPr lang="ru-RU"/>
        </a:p>
      </dgm:t>
    </dgm:pt>
    <dgm:pt modelId="{6DAD8E2F-C16E-4A66-8053-A4F2E33AF233}" type="sibTrans" cxnId="{7737A5AC-73A8-4041-9F19-27D69984D9C0}">
      <dgm:prSet/>
      <dgm:spPr/>
      <dgm:t>
        <a:bodyPr/>
        <a:lstStyle/>
        <a:p>
          <a:endParaRPr lang="ru-RU"/>
        </a:p>
      </dgm:t>
    </dgm:pt>
    <dgm:pt modelId="{E6CCEDF5-A62E-4ADB-9842-3CA7B443F84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За счет средств бюджета </a:t>
          </a:r>
          <a:r>
            <a:rPr lang="ru-RU" b="1" dirty="0"/>
            <a:t>74 961</a:t>
          </a:r>
          <a:r>
            <a:rPr lang="ru-RU" dirty="0">
              <a:solidFill>
                <a:schemeClr val="accent4">
                  <a:lumMod val="50000"/>
                </a:schemeClr>
              </a:solidFill>
            </a:rPr>
            <a:t>(56%)</a:t>
          </a:r>
        </a:p>
      </dgm:t>
    </dgm:pt>
    <dgm:pt modelId="{C1AE4022-E22D-4EFA-B3FB-03CB069985E7}" type="parTrans" cxnId="{28187970-6E4E-42E9-9812-27D1A5ADE663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103B463-D290-40A7-862A-4AD1155A4E08}" type="sibTrans" cxnId="{28187970-6E4E-42E9-9812-27D1A5ADE663}">
      <dgm:prSet/>
      <dgm:spPr/>
      <dgm:t>
        <a:bodyPr/>
        <a:lstStyle/>
        <a:p>
          <a:endParaRPr lang="ru-RU"/>
        </a:p>
      </dgm:t>
    </dgm:pt>
    <dgm:pt modelId="{CC21168D-519B-46F8-9D61-0257A485F90F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За счет внебюджетных средств </a:t>
          </a:r>
          <a:r>
            <a:rPr lang="ru-RU" b="1" dirty="0"/>
            <a:t>58 345</a:t>
          </a:r>
          <a:r>
            <a:rPr lang="ru-RU" dirty="0">
              <a:solidFill>
                <a:schemeClr val="accent4">
                  <a:lumMod val="50000"/>
                </a:schemeClr>
              </a:solidFill>
            </a:rPr>
            <a:t>(44%)</a:t>
          </a:r>
        </a:p>
      </dgm:t>
    </dgm:pt>
    <dgm:pt modelId="{7339315E-5109-4074-A1CD-038CA17E4537}" type="parTrans" cxnId="{34EA4819-C656-488F-90EA-2847883AC57E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A65BB48-1186-4B35-A002-BAB9DB413F06}" type="sibTrans" cxnId="{34EA4819-C656-488F-90EA-2847883AC57E}">
      <dgm:prSet/>
      <dgm:spPr/>
      <dgm:t>
        <a:bodyPr/>
        <a:lstStyle/>
        <a:p>
          <a:endParaRPr lang="ru-RU"/>
        </a:p>
      </dgm:t>
    </dgm:pt>
    <dgm:pt modelId="{3370D208-F654-4611-AED8-C34394565F44}" type="pres">
      <dgm:prSet presAssocID="{D8292036-8F97-4CF2-ACC5-D40126A6E7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14ACFE-649F-4E50-B6C2-16B0A5BD3B44}" type="pres">
      <dgm:prSet presAssocID="{49E8E1EC-17C7-452D-BA30-5EEF9B283EBA}" presName="root1" presStyleCnt="0"/>
      <dgm:spPr/>
    </dgm:pt>
    <dgm:pt modelId="{2CE9A3A5-7F1F-4B09-8AFC-40ECAE3FCA3E}" type="pres">
      <dgm:prSet presAssocID="{49E8E1EC-17C7-452D-BA30-5EEF9B283EBA}" presName="LevelOneTextNode" presStyleLbl="node0" presStyleIdx="0" presStyleCnt="1">
        <dgm:presLayoutVars>
          <dgm:chPref val="3"/>
        </dgm:presLayoutVars>
      </dgm:prSet>
      <dgm:spPr/>
    </dgm:pt>
    <dgm:pt modelId="{3A2DD625-8064-455C-B880-5A73E18A0612}" type="pres">
      <dgm:prSet presAssocID="{49E8E1EC-17C7-452D-BA30-5EEF9B283EBA}" presName="level2hierChild" presStyleCnt="0"/>
      <dgm:spPr/>
    </dgm:pt>
    <dgm:pt modelId="{27B71EC3-3922-48CE-9218-7E67D8104C9C}" type="pres">
      <dgm:prSet presAssocID="{3C578BF5-9F2D-4561-8B0D-C119F3271153}" presName="conn2-1" presStyleLbl="parChTrans1D2" presStyleIdx="0" presStyleCnt="2"/>
      <dgm:spPr/>
    </dgm:pt>
    <dgm:pt modelId="{A3F1C2B5-05DF-4F88-B248-2D65DA96783A}" type="pres">
      <dgm:prSet presAssocID="{3C578BF5-9F2D-4561-8B0D-C119F3271153}" presName="connTx" presStyleLbl="parChTrans1D2" presStyleIdx="0" presStyleCnt="2"/>
      <dgm:spPr/>
    </dgm:pt>
    <dgm:pt modelId="{895A39DA-29DA-41C5-B397-126F11CE163C}" type="pres">
      <dgm:prSet presAssocID="{402DB9FD-0C8C-43E0-B5EC-5999F10F3E15}" presName="root2" presStyleCnt="0"/>
      <dgm:spPr/>
    </dgm:pt>
    <dgm:pt modelId="{13854D1A-ACFE-40EB-B644-F72999C19DA1}" type="pres">
      <dgm:prSet presAssocID="{402DB9FD-0C8C-43E0-B5EC-5999F10F3E15}" presName="LevelTwoTextNode" presStyleLbl="node2" presStyleIdx="0" presStyleCnt="2" custLinFactY="100000" custLinFactNeighborX="794" custLinFactNeighborY="142573">
        <dgm:presLayoutVars>
          <dgm:chPref val="3"/>
        </dgm:presLayoutVars>
      </dgm:prSet>
      <dgm:spPr/>
    </dgm:pt>
    <dgm:pt modelId="{3778ED40-DCB7-499B-B8B5-88508B8931E7}" type="pres">
      <dgm:prSet presAssocID="{402DB9FD-0C8C-43E0-B5EC-5999F10F3E15}" presName="level3hierChild" presStyleCnt="0"/>
      <dgm:spPr/>
    </dgm:pt>
    <dgm:pt modelId="{5C4E5F3B-3DA5-4374-B962-F325DBF98C80}" type="pres">
      <dgm:prSet presAssocID="{665F5821-0D36-4BB1-AF02-1245907AC414}" presName="conn2-1" presStyleLbl="parChTrans1D3" presStyleIdx="0" presStyleCnt="4"/>
      <dgm:spPr/>
    </dgm:pt>
    <dgm:pt modelId="{DAAB4EA1-DBE4-43EC-B597-4417221FBD61}" type="pres">
      <dgm:prSet presAssocID="{665F5821-0D36-4BB1-AF02-1245907AC414}" presName="connTx" presStyleLbl="parChTrans1D3" presStyleIdx="0" presStyleCnt="4"/>
      <dgm:spPr/>
    </dgm:pt>
    <dgm:pt modelId="{6D7C0BBA-7B32-47C8-9770-9F29387E4E95}" type="pres">
      <dgm:prSet presAssocID="{E5DC3E37-B067-4288-9B4F-BB010621F85C}" presName="root2" presStyleCnt="0"/>
      <dgm:spPr/>
    </dgm:pt>
    <dgm:pt modelId="{0E250EEE-8611-4E4E-B00B-85A8F92EFFBA}" type="pres">
      <dgm:prSet presAssocID="{E5DC3E37-B067-4288-9B4F-BB010621F85C}" presName="LevelTwoTextNode" presStyleLbl="node3" presStyleIdx="0" presStyleCnt="4" custScaleX="105583" custLinFactY="100000" custLinFactNeighborX="-2678" custLinFactNeighborY="130342">
        <dgm:presLayoutVars>
          <dgm:chPref val="3"/>
        </dgm:presLayoutVars>
      </dgm:prSet>
      <dgm:spPr/>
    </dgm:pt>
    <dgm:pt modelId="{529748BC-4580-47AF-A0F8-C93E4030B821}" type="pres">
      <dgm:prSet presAssocID="{E5DC3E37-B067-4288-9B4F-BB010621F85C}" presName="level3hierChild" presStyleCnt="0"/>
      <dgm:spPr/>
    </dgm:pt>
    <dgm:pt modelId="{0DAE3EFF-65BB-408B-94A6-F7809D25A46A}" type="pres">
      <dgm:prSet presAssocID="{82A50896-2B8F-422A-BE17-B917540CAAB0}" presName="conn2-1" presStyleLbl="parChTrans1D3" presStyleIdx="1" presStyleCnt="4"/>
      <dgm:spPr/>
    </dgm:pt>
    <dgm:pt modelId="{90D1DF78-542B-47E1-9DD4-30314AF53017}" type="pres">
      <dgm:prSet presAssocID="{82A50896-2B8F-422A-BE17-B917540CAAB0}" presName="connTx" presStyleLbl="parChTrans1D3" presStyleIdx="1" presStyleCnt="4"/>
      <dgm:spPr/>
    </dgm:pt>
    <dgm:pt modelId="{F3839E08-BE45-4362-8280-E228221A0569}" type="pres">
      <dgm:prSet presAssocID="{9F0E19C5-8C9C-4534-9F07-1E3CFFEF8DC4}" presName="root2" presStyleCnt="0"/>
      <dgm:spPr/>
    </dgm:pt>
    <dgm:pt modelId="{06B3468B-AEBF-4D3A-8E9B-FDCA7D5C409B}" type="pres">
      <dgm:prSet presAssocID="{9F0E19C5-8C9C-4534-9F07-1E3CFFEF8DC4}" presName="LevelTwoTextNode" presStyleLbl="node3" presStyleIdx="1" presStyleCnt="4" custScaleX="106706" custLinFactY="100000" custLinFactNeighborX="-2049" custLinFactNeighborY="131415">
        <dgm:presLayoutVars>
          <dgm:chPref val="3"/>
        </dgm:presLayoutVars>
      </dgm:prSet>
      <dgm:spPr/>
    </dgm:pt>
    <dgm:pt modelId="{9EB1C284-7A6C-4DEC-B6F2-E5A5CDC6B6D4}" type="pres">
      <dgm:prSet presAssocID="{9F0E19C5-8C9C-4534-9F07-1E3CFFEF8DC4}" presName="level3hierChild" presStyleCnt="0"/>
      <dgm:spPr/>
    </dgm:pt>
    <dgm:pt modelId="{61CECDD7-0679-49E3-9A2E-591CF2703AF7}" type="pres">
      <dgm:prSet presAssocID="{2F84D8ED-F567-452C-8020-6E5C21D647F2}" presName="conn2-1" presStyleLbl="parChTrans1D2" presStyleIdx="1" presStyleCnt="2"/>
      <dgm:spPr/>
    </dgm:pt>
    <dgm:pt modelId="{66B3E7E3-D329-4D33-9604-F1E0F1A3077A}" type="pres">
      <dgm:prSet presAssocID="{2F84D8ED-F567-452C-8020-6E5C21D647F2}" presName="connTx" presStyleLbl="parChTrans1D2" presStyleIdx="1" presStyleCnt="2"/>
      <dgm:spPr/>
    </dgm:pt>
    <dgm:pt modelId="{AA847669-E769-4BBD-B25E-5E6F7BC173DE}" type="pres">
      <dgm:prSet presAssocID="{5F775974-9090-4701-B6EE-5B10FCC09E4E}" presName="root2" presStyleCnt="0"/>
      <dgm:spPr/>
    </dgm:pt>
    <dgm:pt modelId="{265BE512-0A90-4451-8C51-6868CB8CABC1}" type="pres">
      <dgm:prSet presAssocID="{5F775974-9090-4701-B6EE-5B10FCC09E4E}" presName="LevelTwoTextNode" presStyleLbl="node2" presStyleIdx="1" presStyleCnt="2" custLinFactY="-100000" custLinFactNeighborX="794" custLinFactNeighborY="-134759">
        <dgm:presLayoutVars>
          <dgm:chPref val="3"/>
        </dgm:presLayoutVars>
      </dgm:prSet>
      <dgm:spPr/>
    </dgm:pt>
    <dgm:pt modelId="{A1092585-64AB-4596-92E9-6319F70CC2B7}" type="pres">
      <dgm:prSet presAssocID="{5F775974-9090-4701-B6EE-5B10FCC09E4E}" presName="level3hierChild" presStyleCnt="0"/>
      <dgm:spPr/>
    </dgm:pt>
    <dgm:pt modelId="{80572AED-B082-45C8-A241-E5875DC0D071}" type="pres">
      <dgm:prSet presAssocID="{C1AE4022-E22D-4EFA-B3FB-03CB069985E7}" presName="conn2-1" presStyleLbl="parChTrans1D3" presStyleIdx="2" presStyleCnt="4"/>
      <dgm:spPr/>
    </dgm:pt>
    <dgm:pt modelId="{938CD0DE-2C60-4B7C-B955-001A23942645}" type="pres">
      <dgm:prSet presAssocID="{C1AE4022-E22D-4EFA-B3FB-03CB069985E7}" presName="connTx" presStyleLbl="parChTrans1D3" presStyleIdx="2" presStyleCnt="4"/>
      <dgm:spPr/>
    </dgm:pt>
    <dgm:pt modelId="{E321578A-F089-4A24-87AC-8D4CC19146FE}" type="pres">
      <dgm:prSet presAssocID="{E6CCEDF5-A62E-4ADB-9842-3CA7B443F84B}" presName="root2" presStyleCnt="0"/>
      <dgm:spPr/>
    </dgm:pt>
    <dgm:pt modelId="{706295A5-ED4E-4109-B4C1-248142E968EA}" type="pres">
      <dgm:prSet presAssocID="{E6CCEDF5-A62E-4ADB-9842-3CA7B443F84B}" presName="LevelTwoTextNode" presStyleLbl="node3" presStyleIdx="2" presStyleCnt="4" custScaleX="103116" custLinFactY="-100000" custLinFactNeighborX="-471" custLinFactNeighborY="-130109">
        <dgm:presLayoutVars>
          <dgm:chPref val="3"/>
        </dgm:presLayoutVars>
      </dgm:prSet>
      <dgm:spPr/>
    </dgm:pt>
    <dgm:pt modelId="{3FA74366-2350-4B6E-9397-A2F821EF1585}" type="pres">
      <dgm:prSet presAssocID="{E6CCEDF5-A62E-4ADB-9842-3CA7B443F84B}" presName="level3hierChild" presStyleCnt="0"/>
      <dgm:spPr/>
    </dgm:pt>
    <dgm:pt modelId="{C1EEE71F-1173-4420-99D0-72BACAE6A933}" type="pres">
      <dgm:prSet presAssocID="{7339315E-5109-4074-A1CD-038CA17E4537}" presName="conn2-1" presStyleLbl="parChTrans1D3" presStyleIdx="3" presStyleCnt="4"/>
      <dgm:spPr/>
    </dgm:pt>
    <dgm:pt modelId="{40164696-3A3B-4E03-976A-A93050C16595}" type="pres">
      <dgm:prSet presAssocID="{7339315E-5109-4074-A1CD-038CA17E4537}" presName="connTx" presStyleLbl="parChTrans1D3" presStyleIdx="3" presStyleCnt="4"/>
      <dgm:spPr/>
    </dgm:pt>
    <dgm:pt modelId="{0E090F12-9900-4EE5-920F-19A5F8F6CB73}" type="pres">
      <dgm:prSet presAssocID="{CC21168D-519B-46F8-9D61-0257A485F90F}" presName="root2" presStyleCnt="0"/>
      <dgm:spPr/>
    </dgm:pt>
    <dgm:pt modelId="{38073D37-B5E3-4D93-BBBE-9B91F49BDB0E}" type="pres">
      <dgm:prSet presAssocID="{CC21168D-519B-46F8-9D61-0257A485F90F}" presName="LevelTwoTextNode" presStyleLbl="node3" presStyleIdx="3" presStyleCnt="4" custScaleX="100649" custLinFactY="-100000" custLinFactNeighborX="-471" custLinFactNeighborY="-131012">
        <dgm:presLayoutVars>
          <dgm:chPref val="3"/>
        </dgm:presLayoutVars>
      </dgm:prSet>
      <dgm:spPr/>
    </dgm:pt>
    <dgm:pt modelId="{BBCC4BCE-D55C-495A-980D-5F22A0691769}" type="pres">
      <dgm:prSet presAssocID="{CC21168D-519B-46F8-9D61-0257A485F90F}" presName="level3hierChild" presStyleCnt="0"/>
      <dgm:spPr/>
    </dgm:pt>
  </dgm:ptLst>
  <dgm:cxnLst>
    <dgm:cxn modelId="{C7B56706-A088-4E4E-8037-C44F3A367BE6}" type="presOf" srcId="{2F84D8ED-F567-452C-8020-6E5C21D647F2}" destId="{66B3E7E3-D329-4D33-9604-F1E0F1A3077A}" srcOrd="1" destOrd="0" presId="urn:microsoft.com/office/officeart/2005/8/layout/hierarchy2"/>
    <dgm:cxn modelId="{0B160F08-E575-4ABA-B9C7-09258EFDA18F}" type="presOf" srcId="{9F0E19C5-8C9C-4534-9F07-1E3CFFEF8DC4}" destId="{06B3468B-AEBF-4D3A-8E9B-FDCA7D5C409B}" srcOrd="0" destOrd="0" presId="urn:microsoft.com/office/officeart/2005/8/layout/hierarchy2"/>
    <dgm:cxn modelId="{34EA4819-C656-488F-90EA-2847883AC57E}" srcId="{5F775974-9090-4701-B6EE-5B10FCC09E4E}" destId="{CC21168D-519B-46F8-9D61-0257A485F90F}" srcOrd="1" destOrd="0" parTransId="{7339315E-5109-4074-A1CD-038CA17E4537}" sibTransId="{0A65BB48-1186-4B35-A002-BAB9DB413F06}"/>
    <dgm:cxn modelId="{D22BF521-5634-4350-82BF-6257CA2F89DC}" type="presOf" srcId="{C1AE4022-E22D-4EFA-B3FB-03CB069985E7}" destId="{80572AED-B082-45C8-A241-E5875DC0D071}" srcOrd="0" destOrd="0" presId="urn:microsoft.com/office/officeart/2005/8/layout/hierarchy2"/>
    <dgm:cxn modelId="{A9B9A622-00B7-4325-B57D-9F7906D89CA2}" type="presOf" srcId="{2F84D8ED-F567-452C-8020-6E5C21D647F2}" destId="{61CECDD7-0679-49E3-9A2E-591CF2703AF7}" srcOrd="0" destOrd="0" presId="urn:microsoft.com/office/officeart/2005/8/layout/hierarchy2"/>
    <dgm:cxn modelId="{59FD6D25-199D-4B7F-B707-E749E74E1DCE}" type="presOf" srcId="{3C578BF5-9F2D-4561-8B0D-C119F3271153}" destId="{A3F1C2B5-05DF-4F88-B248-2D65DA96783A}" srcOrd="1" destOrd="0" presId="urn:microsoft.com/office/officeart/2005/8/layout/hierarchy2"/>
    <dgm:cxn modelId="{0F739F5E-7441-44DF-904C-C0BAE7CE05FE}" srcId="{402DB9FD-0C8C-43E0-B5EC-5999F10F3E15}" destId="{9F0E19C5-8C9C-4534-9F07-1E3CFFEF8DC4}" srcOrd="1" destOrd="0" parTransId="{82A50896-2B8F-422A-BE17-B917540CAAB0}" sibTransId="{D03E9FCD-C548-49AD-8EFE-B13755AFA2C3}"/>
    <dgm:cxn modelId="{76B6AC5E-30D9-4734-A457-994A1D2C3586}" type="presOf" srcId="{E5DC3E37-B067-4288-9B4F-BB010621F85C}" destId="{0E250EEE-8611-4E4E-B00B-85A8F92EFFBA}" srcOrd="0" destOrd="0" presId="urn:microsoft.com/office/officeart/2005/8/layout/hierarchy2"/>
    <dgm:cxn modelId="{E238F142-1DBA-483D-A79C-7616EA0CDB28}" type="presOf" srcId="{E6CCEDF5-A62E-4ADB-9842-3CA7B443F84B}" destId="{706295A5-ED4E-4109-B4C1-248142E968EA}" srcOrd="0" destOrd="0" presId="urn:microsoft.com/office/officeart/2005/8/layout/hierarchy2"/>
    <dgm:cxn modelId="{BFAC4943-1A4B-4B8E-B6E5-6E88464C98B7}" srcId="{49E8E1EC-17C7-452D-BA30-5EEF9B283EBA}" destId="{402DB9FD-0C8C-43E0-B5EC-5999F10F3E15}" srcOrd="0" destOrd="0" parTransId="{3C578BF5-9F2D-4561-8B0D-C119F3271153}" sibTransId="{D71B552B-19B2-46AF-A060-5F581D0A4001}"/>
    <dgm:cxn modelId="{C74CE447-767C-4E78-84DB-C7719B06B7A1}" type="presOf" srcId="{3C578BF5-9F2D-4561-8B0D-C119F3271153}" destId="{27B71EC3-3922-48CE-9218-7E67D8104C9C}" srcOrd="0" destOrd="0" presId="urn:microsoft.com/office/officeart/2005/8/layout/hierarchy2"/>
    <dgm:cxn modelId="{D831FD4A-3623-41DE-94E0-AB1D5B96F9C1}" type="presOf" srcId="{7339315E-5109-4074-A1CD-038CA17E4537}" destId="{40164696-3A3B-4E03-976A-A93050C16595}" srcOrd="1" destOrd="0" presId="urn:microsoft.com/office/officeart/2005/8/layout/hierarchy2"/>
    <dgm:cxn modelId="{42B8B66C-F002-465E-9B2D-67069731A08F}" srcId="{D8292036-8F97-4CF2-ACC5-D40126A6E7E5}" destId="{49E8E1EC-17C7-452D-BA30-5EEF9B283EBA}" srcOrd="0" destOrd="0" parTransId="{610C2793-6937-45FF-BA9E-662CE77BFCE4}" sibTransId="{5A4956A4-6A16-44F0-A84D-303F1D11729E}"/>
    <dgm:cxn modelId="{5EA5AB6E-39AA-48AE-9B16-BFBA39B6FF52}" type="presOf" srcId="{49E8E1EC-17C7-452D-BA30-5EEF9B283EBA}" destId="{2CE9A3A5-7F1F-4B09-8AFC-40ECAE3FCA3E}" srcOrd="0" destOrd="0" presId="urn:microsoft.com/office/officeart/2005/8/layout/hierarchy2"/>
    <dgm:cxn modelId="{28187970-6E4E-42E9-9812-27D1A5ADE663}" srcId="{5F775974-9090-4701-B6EE-5B10FCC09E4E}" destId="{E6CCEDF5-A62E-4ADB-9842-3CA7B443F84B}" srcOrd="0" destOrd="0" parTransId="{C1AE4022-E22D-4EFA-B3FB-03CB069985E7}" sibTransId="{2103B463-D290-40A7-862A-4AD1155A4E08}"/>
    <dgm:cxn modelId="{7D42E576-A071-4FB5-8317-4CAA82B970BE}" type="presOf" srcId="{402DB9FD-0C8C-43E0-B5EC-5999F10F3E15}" destId="{13854D1A-ACFE-40EB-B644-F72999C19DA1}" srcOrd="0" destOrd="0" presId="urn:microsoft.com/office/officeart/2005/8/layout/hierarchy2"/>
    <dgm:cxn modelId="{169E5559-6C32-45E2-8513-43202ED5B322}" type="presOf" srcId="{C1AE4022-E22D-4EFA-B3FB-03CB069985E7}" destId="{938CD0DE-2C60-4B7C-B955-001A23942645}" srcOrd="1" destOrd="0" presId="urn:microsoft.com/office/officeart/2005/8/layout/hierarchy2"/>
    <dgm:cxn modelId="{8C783B7D-5B90-42A3-B8FC-877B28115B56}" type="presOf" srcId="{D8292036-8F97-4CF2-ACC5-D40126A6E7E5}" destId="{3370D208-F654-4611-AED8-C34394565F44}" srcOrd="0" destOrd="0" presId="urn:microsoft.com/office/officeart/2005/8/layout/hierarchy2"/>
    <dgm:cxn modelId="{A5A7D58D-8CA9-4DAA-80A8-7217DFEA5AC6}" type="presOf" srcId="{5F775974-9090-4701-B6EE-5B10FCC09E4E}" destId="{265BE512-0A90-4451-8C51-6868CB8CABC1}" srcOrd="0" destOrd="0" presId="urn:microsoft.com/office/officeart/2005/8/layout/hierarchy2"/>
    <dgm:cxn modelId="{3317E79E-1F43-4B76-9C34-E520BA513E95}" type="presOf" srcId="{665F5821-0D36-4BB1-AF02-1245907AC414}" destId="{DAAB4EA1-DBE4-43EC-B597-4417221FBD61}" srcOrd="1" destOrd="0" presId="urn:microsoft.com/office/officeart/2005/8/layout/hierarchy2"/>
    <dgm:cxn modelId="{7737A5AC-73A8-4041-9F19-27D69984D9C0}" srcId="{49E8E1EC-17C7-452D-BA30-5EEF9B283EBA}" destId="{5F775974-9090-4701-B6EE-5B10FCC09E4E}" srcOrd="1" destOrd="0" parTransId="{2F84D8ED-F567-452C-8020-6E5C21D647F2}" sibTransId="{6DAD8E2F-C16E-4A66-8053-A4F2E33AF233}"/>
    <dgm:cxn modelId="{2EC37DB2-2CB7-49A8-AA23-6C0646C1C5AA}" type="presOf" srcId="{665F5821-0D36-4BB1-AF02-1245907AC414}" destId="{5C4E5F3B-3DA5-4374-B962-F325DBF98C80}" srcOrd="0" destOrd="0" presId="urn:microsoft.com/office/officeart/2005/8/layout/hierarchy2"/>
    <dgm:cxn modelId="{62D99ED9-8A2B-4BC8-837F-F6CF50DE3D71}" type="presOf" srcId="{CC21168D-519B-46F8-9D61-0257A485F90F}" destId="{38073D37-B5E3-4D93-BBBE-9B91F49BDB0E}" srcOrd="0" destOrd="0" presId="urn:microsoft.com/office/officeart/2005/8/layout/hierarchy2"/>
    <dgm:cxn modelId="{3EADD1DB-5616-4641-9D96-F8F89730E50E}" type="presOf" srcId="{82A50896-2B8F-422A-BE17-B917540CAAB0}" destId="{90D1DF78-542B-47E1-9DD4-30314AF53017}" srcOrd="1" destOrd="0" presId="urn:microsoft.com/office/officeart/2005/8/layout/hierarchy2"/>
    <dgm:cxn modelId="{081623E0-32F0-4F7F-A462-749C79E586DC}" srcId="{402DB9FD-0C8C-43E0-B5EC-5999F10F3E15}" destId="{E5DC3E37-B067-4288-9B4F-BB010621F85C}" srcOrd="0" destOrd="0" parTransId="{665F5821-0D36-4BB1-AF02-1245907AC414}" sibTransId="{F80F364F-D57F-4F85-AC3F-F362859CDF6C}"/>
    <dgm:cxn modelId="{48D319E2-E545-4078-950C-05E8BEEA5820}" type="presOf" srcId="{7339315E-5109-4074-A1CD-038CA17E4537}" destId="{C1EEE71F-1173-4420-99D0-72BACAE6A933}" srcOrd="0" destOrd="0" presId="urn:microsoft.com/office/officeart/2005/8/layout/hierarchy2"/>
    <dgm:cxn modelId="{C582F1EA-6CFB-4212-895A-CBD470320A9E}" type="presOf" srcId="{82A50896-2B8F-422A-BE17-B917540CAAB0}" destId="{0DAE3EFF-65BB-408B-94A6-F7809D25A46A}" srcOrd="0" destOrd="0" presId="urn:microsoft.com/office/officeart/2005/8/layout/hierarchy2"/>
    <dgm:cxn modelId="{DF0AD9E4-2B03-4BBE-A9BA-60DC9A627AF4}" type="presParOf" srcId="{3370D208-F654-4611-AED8-C34394565F44}" destId="{E914ACFE-649F-4E50-B6C2-16B0A5BD3B44}" srcOrd="0" destOrd="0" presId="urn:microsoft.com/office/officeart/2005/8/layout/hierarchy2"/>
    <dgm:cxn modelId="{69A80063-DC21-444F-9D8E-4121ADD54D8D}" type="presParOf" srcId="{E914ACFE-649F-4E50-B6C2-16B0A5BD3B44}" destId="{2CE9A3A5-7F1F-4B09-8AFC-40ECAE3FCA3E}" srcOrd="0" destOrd="0" presId="urn:microsoft.com/office/officeart/2005/8/layout/hierarchy2"/>
    <dgm:cxn modelId="{0F30E82D-D9DD-4767-8C00-0ECF2E82039C}" type="presParOf" srcId="{E914ACFE-649F-4E50-B6C2-16B0A5BD3B44}" destId="{3A2DD625-8064-455C-B880-5A73E18A0612}" srcOrd="1" destOrd="0" presId="urn:microsoft.com/office/officeart/2005/8/layout/hierarchy2"/>
    <dgm:cxn modelId="{DC7B7565-4A62-4016-80D1-052E2ECEA65F}" type="presParOf" srcId="{3A2DD625-8064-455C-B880-5A73E18A0612}" destId="{27B71EC3-3922-48CE-9218-7E67D8104C9C}" srcOrd="0" destOrd="0" presId="urn:microsoft.com/office/officeart/2005/8/layout/hierarchy2"/>
    <dgm:cxn modelId="{E60EA4CD-861C-4EA1-8C59-D634AA1A1D99}" type="presParOf" srcId="{27B71EC3-3922-48CE-9218-7E67D8104C9C}" destId="{A3F1C2B5-05DF-4F88-B248-2D65DA96783A}" srcOrd="0" destOrd="0" presId="urn:microsoft.com/office/officeart/2005/8/layout/hierarchy2"/>
    <dgm:cxn modelId="{902DE77E-DAD2-4C0B-847C-97FC161859A5}" type="presParOf" srcId="{3A2DD625-8064-455C-B880-5A73E18A0612}" destId="{895A39DA-29DA-41C5-B397-126F11CE163C}" srcOrd="1" destOrd="0" presId="urn:microsoft.com/office/officeart/2005/8/layout/hierarchy2"/>
    <dgm:cxn modelId="{D2DD0129-E23C-4CE6-8CC5-477CA8771560}" type="presParOf" srcId="{895A39DA-29DA-41C5-B397-126F11CE163C}" destId="{13854D1A-ACFE-40EB-B644-F72999C19DA1}" srcOrd="0" destOrd="0" presId="urn:microsoft.com/office/officeart/2005/8/layout/hierarchy2"/>
    <dgm:cxn modelId="{4D4AD676-B015-4536-BBBF-37B096D49075}" type="presParOf" srcId="{895A39DA-29DA-41C5-B397-126F11CE163C}" destId="{3778ED40-DCB7-499B-B8B5-88508B8931E7}" srcOrd="1" destOrd="0" presId="urn:microsoft.com/office/officeart/2005/8/layout/hierarchy2"/>
    <dgm:cxn modelId="{3C6AF060-4EC8-43C1-8353-0A13FACF158C}" type="presParOf" srcId="{3778ED40-DCB7-499B-B8B5-88508B8931E7}" destId="{5C4E5F3B-3DA5-4374-B962-F325DBF98C80}" srcOrd="0" destOrd="0" presId="urn:microsoft.com/office/officeart/2005/8/layout/hierarchy2"/>
    <dgm:cxn modelId="{E84D3F05-5692-48C7-9FCB-D1BA2FCF81B6}" type="presParOf" srcId="{5C4E5F3B-3DA5-4374-B962-F325DBF98C80}" destId="{DAAB4EA1-DBE4-43EC-B597-4417221FBD61}" srcOrd="0" destOrd="0" presId="urn:microsoft.com/office/officeart/2005/8/layout/hierarchy2"/>
    <dgm:cxn modelId="{C683E264-F9DB-41D0-A5C8-9A457FC4ABCD}" type="presParOf" srcId="{3778ED40-DCB7-499B-B8B5-88508B8931E7}" destId="{6D7C0BBA-7B32-47C8-9770-9F29387E4E95}" srcOrd="1" destOrd="0" presId="urn:microsoft.com/office/officeart/2005/8/layout/hierarchy2"/>
    <dgm:cxn modelId="{CC6A16DD-D75F-4F5A-97E4-C6DAFDD2C7D3}" type="presParOf" srcId="{6D7C0BBA-7B32-47C8-9770-9F29387E4E95}" destId="{0E250EEE-8611-4E4E-B00B-85A8F92EFFBA}" srcOrd="0" destOrd="0" presId="urn:microsoft.com/office/officeart/2005/8/layout/hierarchy2"/>
    <dgm:cxn modelId="{FC5D2D77-2826-4579-9030-B3ACA47F9966}" type="presParOf" srcId="{6D7C0BBA-7B32-47C8-9770-9F29387E4E95}" destId="{529748BC-4580-47AF-A0F8-C93E4030B821}" srcOrd="1" destOrd="0" presId="urn:microsoft.com/office/officeart/2005/8/layout/hierarchy2"/>
    <dgm:cxn modelId="{A1169EC1-C5CA-4EC0-99C2-A41FBBEE9D4A}" type="presParOf" srcId="{3778ED40-DCB7-499B-B8B5-88508B8931E7}" destId="{0DAE3EFF-65BB-408B-94A6-F7809D25A46A}" srcOrd="2" destOrd="0" presId="urn:microsoft.com/office/officeart/2005/8/layout/hierarchy2"/>
    <dgm:cxn modelId="{F3E0DAA7-45EC-47D4-AC37-AA0710D23FF3}" type="presParOf" srcId="{0DAE3EFF-65BB-408B-94A6-F7809D25A46A}" destId="{90D1DF78-542B-47E1-9DD4-30314AF53017}" srcOrd="0" destOrd="0" presId="urn:microsoft.com/office/officeart/2005/8/layout/hierarchy2"/>
    <dgm:cxn modelId="{8F3FB3ED-6EA6-473B-A2AC-FF28CDFD9716}" type="presParOf" srcId="{3778ED40-DCB7-499B-B8B5-88508B8931E7}" destId="{F3839E08-BE45-4362-8280-E228221A0569}" srcOrd="3" destOrd="0" presId="urn:microsoft.com/office/officeart/2005/8/layout/hierarchy2"/>
    <dgm:cxn modelId="{5F96C430-21DB-44C1-9610-5FF06D71C6B6}" type="presParOf" srcId="{F3839E08-BE45-4362-8280-E228221A0569}" destId="{06B3468B-AEBF-4D3A-8E9B-FDCA7D5C409B}" srcOrd="0" destOrd="0" presId="urn:microsoft.com/office/officeart/2005/8/layout/hierarchy2"/>
    <dgm:cxn modelId="{80691BA6-C4AF-48CA-9F91-CE20086C5B60}" type="presParOf" srcId="{F3839E08-BE45-4362-8280-E228221A0569}" destId="{9EB1C284-7A6C-4DEC-B6F2-E5A5CDC6B6D4}" srcOrd="1" destOrd="0" presId="urn:microsoft.com/office/officeart/2005/8/layout/hierarchy2"/>
    <dgm:cxn modelId="{A713E375-D486-410A-8C39-8537B95614C5}" type="presParOf" srcId="{3A2DD625-8064-455C-B880-5A73E18A0612}" destId="{61CECDD7-0679-49E3-9A2E-591CF2703AF7}" srcOrd="2" destOrd="0" presId="urn:microsoft.com/office/officeart/2005/8/layout/hierarchy2"/>
    <dgm:cxn modelId="{C603ACF9-AF7A-45BE-89A1-24D49E002B4D}" type="presParOf" srcId="{61CECDD7-0679-49E3-9A2E-591CF2703AF7}" destId="{66B3E7E3-D329-4D33-9604-F1E0F1A3077A}" srcOrd="0" destOrd="0" presId="urn:microsoft.com/office/officeart/2005/8/layout/hierarchy2"/>
    <dgm:cxn modelId="{3B6ADF4F-2B0F-47CC-B77A-945E49029555}" type="presParOf" srcId="{3A2DD625-8064-455C-B880-5A73E18A0612}" destId="{AA847669-E769-4BBD-B25E-5E6F7BC173DE}" srcOrd="3" destOrd="0" presId="urn:microsoft.com/office/officeart/2005/8/layout/hierarchy2"/>
    <dgm:cxn modelId="{41C49994-C022-4E51-A742-611D3A615C7A}" type="presParOf" srcId="{AA847669-E769-4BBD-B25E-5E6F7BC173DE}" destId="{265BE512-0A90-4451-8C51-6868CB8CABC1}" srcOrd="0" destOrd="0" presId="urn:microsoft.com/office/officeart/2005/8/layout/hierarchy2"/>
    <dgm:cxn modelId="{06CCCF1E-7AB0-4F53-86B9-D50557A7E8F8}" type="presParOf" srcId="{AA847669-E769-4BBD-B25E-5E6F7BC173DE}" destId="{A1092585-64AB-4596-92E9-6319F70CC2B7}" srcOrd="1" destOrd="0" presId="urn:microsoft.com/office/officeart/2005/8/layout/hierarchy2"/>
    <dgm:cxn modelId="{E078E48C-26A9-46E3-B214-6FDA715983E0}" type="presParOf" srcId="{A1092585-64AB-4596-92E9-6319F70CC2B7}" destId="{80572AED-B082-45C8-A241-E5875DC0D071}" srcOrd="0" destOrd="0" presId="urn:microsoft.com/office/officeart/2005/8/layout/hierarchy2"/>
    <dgm:cxn modelId="{068DA1CF-7F27-4671-87C0-ACF73A13B435}" type="presParOf" srcId="{80572AED-B082-45C8-A241-E5875DC0D071}" destId="{938CD0DE-2C60-4B7C-B955-001A23942645}" srcOrd="0" destOrd="0" presId="urn:microsoft.com/office/officeart/2005/8/layout/hierarchy2"/>
    <dgm:cxn modelId="{9B5AAEAC-E79E-451E-B196-315F278BD10A}" type="presParOf" srcId="{A1092585-64AB-4596-92E9-6319F70CC2B7}" destId="{E321578A-F089-4A24-87AC-8D4CC19146FE}" srcOrd="1" destOrd="0" presId="urn:microsoft.com/office/officeart/2005/8/layout/hierarchy2"/>
    <dgm:cxn modelId="{002BCECA-38FD-496D-AE31-DBF286B37C12}" type="presParOf" srcId="{E321578A-F089-4A24-87AC-8D4CC19146FE}" destId="{706295A5-ED4E-4109-B4C1-248142E968EA}" srcOrd="0" destOrd="0" presId="urn:microsoft.com/office/officeart/2005/8/layout/hierarchy2"/>
    <dgm:cxn modelId="{E44BD17F-A259-4598-90AF-83320BC97618}" type="presParOf" srcId="{E321578A-F089-4A24-87AC-8D4CC19146FE}" destId="{3FA74366-2350-4B6E-9397-A2F821EF1585}" srcOrd="1" destOrd="0" presId="urn:microsoft.com/office/officeart/2005/8/layout/hierarchy2"/>
    <dgm:cxn modelId="{AD5359E5-41EF-4CFD-88C0-81525B769E38}" type="presParOf" srcId="{A1092585-64AB-4596-92E9-6319F70CC2B7}" destId="{C1EEE71F-1173-4420-99D0-72BACAE6A933}" srcOrd="2" destOrd="0" presId="urn:microsoft.com/office/officeart/2005/8/layout/hierarchy2"/>
    <dgm:cxn modelId="{D63FF561-C6CB-4274-A5E4-ABA6036C84AA}" type="presParOf" srcId="{C1EEE71F-1173-4420-99D0-72BACAE6A933}" destId="{40164696-3A3B-4E03-976A-A93050C16595}" srcOrd="0" destOrd="0" presId="urn:microsoft.com/office/officeart/2005/8/layout/hierarchy2"/>
    <dgm:cxn modelId="{6201CC5B-44E5-457D-A9D4-7FEDF47B5177}" type="presParOf" srcId="{A1092585-64AB-4596-92E9-6319F70CC2B7}" destId="{0E090F12-9900-4EE5-920F-19A5F8F6CB73}" srcOrd="3" destOrd="0" presId="urn:microsoft.com/office/officeart/2005/8/layout/hierarchy2"/>
    <dgm:cxn modelId="{720B9535-0BFC-4E3F-8559-6B159356A8BE}" type="presParOf" srcId="{0E090F12-9900-4EE5-920F-19A5F8F6CB73}" destId="{38073D37-B5E3-4D93-BBBE-9B91F49BDB0E}" srcOrd="0" destOrd="0" presId="urn:microsoft.com/office/officeart/2005/8/layout/hierarchy2"/>
    <dgm:cxn modelId="{95D90490-B23D-4774-8153-6910A7ECDCE6}" type="presParOf" srcId="{0E090F12-9900-4EE5-920F-19A5F8F6CB73}" destId="{BBCC4BCE-D55C-495A-980D-5F22A06917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376A4-E478-43D5-9A41-2214A96787A2}">
      <dsp:nvSpPr>
        <dsp:cNvPr id="0" name=""/>
        <dsp:cNvSpPr/>
      </dsp:nvSpPr>
      <dsp:spPr>
        <a:xfrm>
          <a:off x="2870" y="1532595"/>
          <a:ext cx="2177690" cy="282927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СЕТЬ ОБРАЗОВАТЕЛЬНЫХ ОРГАНИЗАЦИЙ ТРАНСПОРТНОГО КОМПЛЕКСА</a:t>
          </a:r>
        </a:p>
      </dsp:txBody>
      <dsp:txXfrm>
        <a:off x="66652" y="1596377"/>
        <a:ext cx="2050126" cy="2701707"/>
      </dsp:txXfrm>
    </dsp:sp>
    <dsp:sp modelId="{6517194C-A164-401B-9794-7261D2CA17A5}">
      <dsp:nvSpPr>
        <dsp:cNvPr id="0" name=""/>
        <dsp:cNvSpPr/>
      </dsp:nvSpPr>
      <dsp:spPr>
        <a:xfrm rot="17692822">
          <a:off x="1736729" y="2239851"/>
          <a:ext cx="1532371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532371" y="123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2464605" y="2213847"/>
        <a:ext cx="76618" cy="76618"/>
      </dsp:txXfrm>
    </dsp:sp>
    <dsp:sp modelId="{BB57196E-ADFC-45C7-A7D9-6007BB6849A2}">
      <dsp:nvSpPr>
        <dsp:cNvPr id="0" name=""/>
        <dsp:cNvSpPr/>
      </dsp:nvSpPr>
      <dsp:spPr>
        <a:xfrm>
          <a:off x="2825268" y="1154140"/>
          <a:ext cx="1611766" cy="805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Минтранс России </a:t>
          </a:r>
        </a:p>
      </dsp:txBody>
      <dsp:txXfrm>
        <a:off x="2848872" y="1177744"/>
        <a:ext cx="1564558" cy="758675"/>
      </dsp:txXfrm>
    </dsp:sp>
    <dsp:sp modelId="{ECA3D470-C9A3-4E39-8D1C-BE4972986B9E}">
      <dsp:nvSpPr>
        <dsp:cNvPr id="0" name=""/>
        <dsp:cNvSpPr/>
      </dsp:nvSpPr>
      <dsp:spPr>
        <a:xfrm rot="3968884">
          <a:off x="1736042" y="3617493"/>
          <a:ext cx="1492613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492613" y="123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2445033" y="3592482"/>
        <a:ext cx="74630" cy="74630"/>
      </dsp:txXfrm>
    </dsp:sp>
    <dsp:sp modelId="{5EDCB55F-FD32-4973-A918-BBE022C80900}">
      <dsp:nvSpPr>
        <dsp:cNvPr id="0" name=""/>
        <dsp:cNvSpPr/>
      </dsp:nvSpPr>
      <dsp:spPr>
        <a:xfrm>
          <a:off x="2784135" y="3909423"/>
          <a:ext cx="1611766" cy="805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Росавиация</a:t>
          </a:r>
          <a:endParaRPr lang="ru-RU" sz="1600" kern="1200" dirty="0"/>
        </a:p>
      </dsp:txBody>
      <dsp:txXfrm>
        <a:off x="2807739" y="3933027"/>
        <a:ext cx="1564558" cy="758675"/>
      </dsp:txXfrm>
    </dsp:sp>
    <dsp:sp modelId="{2C6FF2FE-6608-4124-8CDB-B2C0F71DA711}">
      <dsp:nvSpPr>
        <dsp:cNvPr id="0" name=""/>
        <dsp:cNvSpPr/>
      </dsp:nvSpPr>
      <dsp:spPr>
        <a:xfrm rot="2344858">
          <a:off x="2091492" y="3185886"/>
          <a:ext cx="796170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796170" y="123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2469673" y="3178286"/>
        <a:ext cx="39808" cy="39808"/>
      </dsp:txXfrm>
    </dsp:sp>
    <dsp:sp modelId="{48E82901-CEBF-4B8E-B401-E28F792BE7FE}">
      <dsp:nvSpPr>
        <dsp:cNvPr id="0" name=""/>
        <dsp:cNvSpPr/>
      </dsp:nvSpPr>
      <dsp:spPr>
        <a:xfrm>
          <a:off x="2798593" y="3046209"/>
          <a:ext cx="1611766" cy="805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Росморречфлот</a:t>
          </a:r>
          <a:endParaRPr lang="ru-RU" sz="1600" kern="1200" dirty="0"/>
        </a:p>
      </dsp:txBody>
      <dsp:txXfrm>
        <a:off x="2822197" y="3069813"/>
        <a:ext cx="1564558" cy="758675"/>
      </dsp:txXfrm>
    </dsp:sp>
    <dsp:sp modelId="{8A7EEDD8-DFC2-49D1-AB89-155412A4777A}">
      <dsp:nvSpPr>
        <dsp:cNvPr id="0" name=""/>
        <dsp:cNvSpPr/>
      </dsp:nvSpPr>
      <dsp:spPr>
        <a:xfrm rot="19451575">
          <a:off x="2110875" y="2719219"/>
          <a:ext cx="737386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737386" y="123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2461133" y="2713089"/>
        <a:ext cx="36869" cy="36869"/>
      </dsp:txXfrm>
    </dsp:sp>
    <dsp:sp modelId="{35F7D8F7-A842-46AB-81A5-36C9891D3308}">
      <dsp:nvSpPr>
        <dsp:cNvPr id="0" name=""/>
        <dsp:cNvSpPr/>
      </dsp:nvSpPr>
      <dsp:spPr>
        <a:xfrm>
          <a:off x="2778575" y="2112875"/>
          <a:ext cx="1611766" cy="805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Росжелдор</a:t>
          </a:r>
          <a:endParaRPr lang="ru-RU" sz="1600" kern="1200" dirty="0"/>
        </a:p>
      </dsp:txBody>
      <dsp:txXfrm>
        <a:off x="2802179" y="2136479"/>
        <a:ext cx="1564558" cy="758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9A3A5-7F1F-4B09-8AFC-40ECAE3FCA3E}">
      <dsp:nvSpPr>
        <dsp:cNvPr id="0" name=""/>
        <dsp:cNvSpPr/>
      </dsp:nvSpPr>
      <dsp:spPr>
        <a:xfrm>
          <a:off x="1190588" y="1676950"/>
          <a:ext cx="1943065" cy="971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ОБЩИЙ КОНТИНГЕНТ 232 605</a:t>
          </a:r>
          <a:endParaRPr lang="ru-RU" sz="1600" kern="1200" dirty="0"/>
        </a:p>
      </dsp:txBody>
      <dsp:txXfrm>
        <a:off x="1219043" y="1705405"/>
        <a:ext cx="1886155" cy="914622"/>
      </dsp:txXfrm>
    </dsp:sp>
    <dsp:sp modelId="{27B71EC3-3922-48CE-9218-7E67D8104C9C}">
      <dsp:nvSpPr>
        <dsp:cNvPr id="0" name=""/>
        <dsp:cNvSpPr/>
      </dsp:nvSpPr>
      <dsp:spPr>
        <a:xfrm rot="3443968">
          <a:off x="2794378" y="2762208"/>
          <a:ext cx="14712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71205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93201" y="2745643"/>
        <a:ext cx="73560" cy="73560"/>
      </dsp:txXfrm>
    </dsp:sp>
    <dsp:sp modelId="{13854D1A-ACFE-40EB-B644-F72999C19DA1}">
      <dsp:nvSpPr>
        <dsp:cNvPr id="0" name=""/>
        <dsp:cNvSpPr/>
      </dsp:nvSpPr>
      <dsp:spPr>
        <a:xfrm>
          <a:off x="3926308" y="2916363"/>
          <a:ext cx="1943065" cy="9715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Студентов СПО        99 299</a:t>
          </a:r>
          <a:r>
            <a:rPr lang="ru-RU" sz="1600" kern="1200" dirty="0"/>
            <a:t>(43%)</a:t>
          </a:r>
        </a:p>
      </dsp:txBody>
      <dsp:txXfrm>
        <a:off x="3954763" y="2944818"/>
        <a:ext cx="1886155" cy="914622"/>
      </dsp:txXfrm>
    </dsp:sp>
    <dsp:sp modelId="{5C4E5F3B-3DA5-4374-B962-F325DBF98C80}">
      <dsp:nvSpPr>
        <dsp:cNvPr id="0" name=""/>
        <dsp:cNvSpPr/>
      </dsp:nvSpPr>
      <dsp:spPr>
        <a:xfrm rot="18980038">
          <a:off x="5733665" y="3043185"/>
          <a:ext cx="98118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81180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199726" y="3038870"/>
        <a:ext cx="49059" cy="49059"/>
      </dsp:txXfrm>
    </dsp:sp>
    <dsp:sp modelId="{0E250EEE-8611-4E4E-B00B-85A8F92EFFBA}">
      <dsp:nvSpPr>
        <dsp:cNvPr id="0" name=""/>
        <dsp:cNvSpPr/>
      </dsp:nvSpPr>
      <dsp:spPr>
        <a:xfrm>
          <a:off x="6579137" y="2238904"/>
          <a:ext cx="2051546" cy="971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 счет средств бюджета </a:t>
          </a:r>
          <a:r>
            <a:rPr lang="ru-RU" sz="1600" b="1" kern="1200" dirty="0">
              <a:solidFill>
                <a:schemeClr val="accent5">
                  <a:lumMod val="75000"/>
                </a:schemeClr>
              </a:solidFill>
            </a:rPr>
            <a:t>64 634 </a:t>
          </a:r>
          <a:r>
            <a:rPr lang="ru-RU" sz="1600" kern="1200" dirty="0">
              <a:solidFill>
                <a:schemeClr val="accent5">
                  <a:lumMod val="50000"/>
                </a:schemeClr>
              </a:solidFill>
            </a:rPr>
            <a:t>(65%)</a:t>
          </a:r>
        </a:p>
      </dsp:txBody>
      <dsp:txXfrm>
        <a:off x="6607592" y="2267359"/>
        <a:ext cx="1994636" cy="914622"/>
      </dsp:txXfrm>
    </dsp:sp>
    <dsp:sp modelId="{0DAE3EFF-65BB-408B-94A6-F7809D25A46A}">
      <dsp:nvSpPr>
        <dsp:cNvPr id="0" name=""/>
        <dsp:cNvSpPr/>
      </dsp:nvSpPr>
      <dsp:spPr>
        <a:xfrm rot="1873000">
          <a:off x="5808258" y="3600683"/>
          <a:ext cx="8442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4421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209261" y="3599792"/>
        <a:ext cx="42210" cy="42210"/>
      </dsp:txXfrm>
    </dsp:sp>
    <dsp:sp modelId="{06B3468B-AEBF-4D3A-8E9B-FDCA7D5C409B}">
      <dsp:nvSpPr>
        <dsp:cNvPr id="0" name=""/>
        <dsp:cNvSpPr/>
      </dsp:nvSpPr>
      <dsp:spPr>
        <a:xfrm>
          <a:off x="6591359" y="3353900"/>
          <a:ext cx="2073367" cy="971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 счет внебюджетных средств </a:t>
          </a:r>
          <a:r>
            <a:rPr lang="ru-RU" sz="1600" b="1" kern="1200" dirty="0">
              <a:solidFill>
                <a:schemeClr val="accent5">
                  <a:lumMod val="75000"/>
                </a:schemeClr>
              </a:solidFill>
            </a:rPr>
            <a:t>34 665 </a:t>
          </a:r>
          <a:r>
            <a:rPr lang="ru-RU" sz="1600" kern="1200" dirty="0">
              <a:solidFill>
                <a:schemeClr val="accent5">
                  <a:lumMod val="50000"/>
                </a:schemeClr>
              </a:solidFill>
            </a:rPr>
            <a:t>(35%)</a:t>
          </a:r>
        </a:p>
      </dsp:txBody>
      <dsp:txXfrm>
        <a:off x="6619814" y="3382355"/>
        <a:ext cx="2016457" cy="914622"/>
      </dsp:txXfrm>
    </dsp:sp>
    <dsp:sp modelId="{61CECDD7-0679-49E3-9A2E-591CF2703AF7}">
      <dsp:nvSpPr>
        <dsp:cNvPr id="0" name=""/>
        <dsp:cNvSpPr/>
      </dsp:nvSpPr>
      <dsp:spPr>
        <a:xfrm rot="18255922">
          <a:off x="2826058" y="1560752"/>
          <a:ext cx="140784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07845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94785" y="1545771"/>
        <a:ext cx="70392" cy="70392"/>
      </dsp:txXfrm>
    </dsp:sp>
    <dsp:sp modelId="{265BE512-0A90-4451-8C51-6868CB8CABC1}">
      <dsp:nvSpPr>
        <dsp:cNvPr id="0" name=""/>
        <dsp:cNvSpPr/>
      </dsp:nvSpPr>
      <dsp:spPr>
        <a:xfrm>
          <a:off x="3926308" y="513452"/>
          <a:ext cx="1943065" cy="9715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Студентов ВО         133 306</a:t>
          </a:r>
          <a:r>
            <a:rPr lang="ru-RU" sz="1600" kern="1200" dirty="0"/>
            <a:t>(57%)</a:t>
          </a:r>
        </a:p>
      </dsp:txBody>
      <dsp:txXfrm>
        <a:off x="3954763" y="541907"/>
        <a:ext cx="1886155" cy="914622"/>
      </dsp:txXfrm>
    </dsp:sp>
    <dsp:sp modelId="{80572AED-B082-45C8-A241-E5875DC0D071}">
      <dsp:nvSpPr>
        <dsp:cNvPr id="0" name=""/>
        <dsp:cNvSpPr/>
      </dsp:nvSpPr>
      <dsp:spPr>
        <a:xfrm rot="19541902">
          <a:off x="5790145" y="722277"/>
          <a:ext cx="9111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11103" y="20214"/>
              </a:lnTo>
            </a:path>
          </a:pathLst>
        </a:custGeom>
        <a:noFill/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222919" y="719714"/>
        <a:ext cx="45555" cy="45555"/>
      </dsp:txXfrm>
    </dsp:sp>
    <dsp:sp modelId="{706295A5-ED4E-4109-B4C1-248142E968EA}">
      <dsp:nvSpPr>
        <dsp:cNvPr id="0" name=""/>
        <dsp:cNvSpPr/>
      </dsp:nvSpPr>
      <dsp:spPr>
        <a:xfrm>
          <a:off x="6622020" y="0"/>
          <a:ext cx="2003611" cy="971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 счет средств бюджета </a:t>
          </a:r>
          <a:r>
            <a:rPr lang="ru-RU" sz="1600" b="1" kern="1200" dirty="0"/>
            <a:t>74 961</a:t>
          </a:r>
          <a:r>
            <a:rPr lang="ru-RU" sz="1600" kern="1200" dirty="0">
              <a:solidFill>
                <a:schemeClr val="accent4">
                  <a:lumMod val="50000"/>
                </a:schemeClr>
              </a:solidFill>
            </a:rPr>
            <a:t>(56%)</a:t>
          </a:r>
        </a:p>
      </dsp:txBody>
      <dsp:txXfrm>
        <a:off x="6650475" y="28455"/>
        <a:ext cx="1946701" cy="914622"/>
      </dsp:txXfrm>
    </dsp:sp>
    <dsp:sp modelId="{C1EEE71F-1173-4420-99D0-72BACAE6A933}">
      <dsp:nvSpPr>
        <dsp:cNvPr id="0" name=""/>
        <dsp:cNvSpPr/>
      </dsp:nvSpPr>
      <dsp:spPr>
        <a:xfrm rot="2299772">
          <a:off x="5765972" y="1276521"/>
          <a:ext cx="95944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59449" y="20214"/>
              </a:lnTo>
            </a:path>
          </a:pathLst>
        </a:custGeom>
        <a:noFill/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221711" y="1272749"/>
        <a:ext cx="47972" cy="47972"/>
      </dsp:txXfrm>
    </dsp:sp>
    <dsp:sp modelId="{38073D37-B5E3-4D93-BBBE-9B91F49BDB0E}">
      <dsp:nvSpPr>
        <dsp:cNvPr id="0" name=""/>
        <dsp:cNvSpPr/>
      </dsp:nvSpPr>
      <dsp:spPr>
        <a:xfrm>
          <a:off x="6622020" y="1108486"/>
          <a:ext cx="1955676" cy="971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 счет внебюджетных средств </a:t>
          </a:r>
          <a:r>
            <a:rPr lang="ru-RU" sz="1600" b="1" kern="1200" dirty="0"/>
            <a:t>58 345</a:t>
          </a:r>
          <a:r>
            <a:rPr lang="ru-RU" sz="1600" kern="1200" dirty="0">
              <a:solidFill>
                <a:schemeClr val="accent4">
                  <a:lumMod val="50000"/>
                </a:schemeClr>
              </a:solidFill>
            </a:rPr>
            <a:t>(44%)</a:t>
          </a:r>
        </a:p>
      </dsp:txBody>
      <dsp:txXfrm>
        <a:off x="6650475" y="1136941"/>
        <a:ext cx="1898766" cy="914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0.05974</cdr:x>
      <cdr:y>0</cdr:y>
    </cdr:from>
    <cdr:to>
      <cdr:x>0.6058</cdr:x>
      <cdr:y>0.15146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19D9ED-897A-4931-A6D4-ACBB2B2ECECC}"/>
            </a:ext>
          </a:extLst>
        </cdr:cNvPr>
        <cdr:cNvSpPr txBox="1"/>
      </cdr:nvSpPr>
      <cdr:spPr>
        <a:xfrm xmlns:a="http://schemas.openxmlformats.org/drawingml/2006/main">
          <a:off x="466373" y="0"/>
          <a:ext cx="4262717" cy="470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0.04468</cdr:x>
      <cdr:y>0.02283</cdr:y>
    </cdr:from>
    <cdr:to>
      <cdr:x>0.3922</cdr:x>
      <cdr:y>0.16423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C76FC2B-33B5-40F0-B13D-CB2213E63EDE}"/>
            </a:ext>
          </a:extLst>
        </cdr:cNvPr>
        <cdr:cNvSpPr txBox="1"/>
      </cdr:nvSpPr>
      <cdr:spPr>
        <a:xfrm xmlns:a="http://schemas.openxmlformats.org/drawingml/2006/main">
          <a:off x="348754" y="71006"/>
          <a:ext cx="2712901" cy="439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Контингент  по университетам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0.05135</cdr:x>
      <cdr:y>0</cdr:y>
    </cdr:from>
    <cdr:to>
      <cdr:x>0.67249</cdr:x>
      <cdr:y>0.18868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F73D21-7DAF-4B56-8749-E25A9D1BEF30}"/>
            </a:ext>
          </a:extLst>
        </cdr:cNvPr>
        <cdr:cNvSpPr txBox="1"/>
      </cdr:nvSpPr>
      <cdr:spPr>
        <a:xfrm xmlns:a="http://schemas.openxmlformats.org/drawingml/2006/main">
          <a:off x="333810" y="-980438"/>
          <a:ext cx="4037705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Контингент обучающихся по программам СПО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0.49689</cdr:x>
      <cdr:y>0.93395</cdr:y>
    </cdr:from>
    <cdr:to>
      <cdr:x>1</cdr:x>
      <cdr:y>1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8F9AFD00-2ED5-4D2C-92E4-90C5F69BF4C7}"/>
            </a:ext>
          </a:extLst>
        </cdr:cNvPr>
        <cdr:cNvSpPr/>
      </cdr:nvSpPr>
      <cdr:spPr>
        <a:xfrm xmlns:a="http://schemas.openxmlformats.org/drawingml/2006/main">
          <a:off x="4053448" y="3174267"/>
          <a:ext cx="4104173" cy="2244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/>
            <a:t>Очно обучаются 85 414 студентов -86% от контингента СПО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0.24538</cdr:x>
      <cdr:y>0.9257</cdr:y>
    </cdr:from>
    <cdr:to>
      <cdr:x>0.41111</cdr:x>
      <cdr:y>0.98412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4640" y="4627879"/>
          <a:ext cx="1914525" cy="2921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/>
            <a:t>Иностранных студентов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84446-631F-4268-B2FB-CAD4C4D8A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CAC0C-D9E9-4CE3-92C1-11CA28258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C198C-EDF5-4E55-8F37-38C5145B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BD81-BC72-4EF5-A142-20F395CE3093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0729-6DE9-40E7-8759-F31C088E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F7630-BC38-476B-9923-34089BFE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2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C0C71-9DC1-4548-B212-2FC21711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7A938B-D63A-4171-A2AA-04CBD2F8B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1B8223-A8FC-43D5-89A2-41A31E56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5F7A-3BA3-49CC-8F14-E0BA5FF6DCAD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BD27B-60FA-4E0D-8B15-180A0211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0693A8-F604-45F0-9087-2A2862F9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8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626F70-B1AE-49C9-B225-230EA330D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824110-0A00-4E7A-9EF7-7BD0D65A8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2720F-2768-4C51-A775-96146459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9E9-4ED5-4233-8703-F6C15D0C6657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BA8A4-B2F6-4F1E-82B0-7941C3A2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C29E5-AA9D-4224-B413-8281F8A6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9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1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2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19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7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07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34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9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2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95938-5B93-4343-B121-46641211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44E7A-7237-462D-9788-0EDCED938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7A0D27-66E8-4AA5-9F9A-6C8A3B97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0DAC-D98E-4A85-9549-2445A9237113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6A390-E251-4CE4-A45A-92842D79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EAB26-8FE7-4F1D-927A-473A0535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4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19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41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75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196622-5F99-A546-BE11-B83D22284BD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13" r="412" b="1392"/>
          <a:stretch/>
        </p:blipFill>
        <p:spPr>
          <a:xfrm>
            <a:off x="0" y="84284"/>
            <a:ext cx="12192000" cy="6773717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дание&#10;&#10;&#10;&#10;Описание создано автоматически">
            <a:extLst>
              <a:ext uri="{FF2B5EF4-FFF2-40B4-BE49-F238E27FC236}">
                <a16:creationId xmlns:a16="http://schemas.microsoft.com/office/drawing/2014/main" id="{C9A9CF7C-CCF2-CE45-A259-8A9235DDBC18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78" t="16970" r="32635"/>
          <a:stretch/>
        </p:blipFill>
        <p:spPr>
          <a:xfrm>
            <a:off x="7228936" y="2349013"/>
            <a:ext cx="5121403" cy="4424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3554"/>
            <a:ext cx="5505451" cy="182710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+mj-lt"/>
                <a:ea typeface="Open Sans Semibold" charset="0"/>
                <a:cs typeface="Open Sans Semibold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122737"/>
            <a:ext cx="5505451" cy="1655763"/>
          </a:xfrm>
        </p:spPr>
        <p:txBody>
          <a:bodyPr>
            <a:normAutofit/>
          </a:bodyPr>
          <a:lstStyle>
            <a:lvl1pPr marL="0" indent="0" algn="l">
              <a:buNone/>
              <a:defRPr sz="1900" b="1" i="0">
                <a:solidFill>
                  <a:schemeClr val="tx2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9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09541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37" y="620502"/>
            <a:ext cx="2467842" cy="50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" y="543989"/>
            <a:ext cx="2026465" cy="6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48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7" y="338012"/>
            <a:ext cx="5486554" cy="50689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680" y="1212991"/>
            <a:ext cx="11152643" cy="4749800"/>
          </a:xfrm>
        </p:spPr>
        <p:txBody>
          <a:bodyPr/>
          <a:lstStyle>
            <a:lvl1pPr>
              <a:defRPr b="0" i="0">
                <a:latin typeface="+mn-lt"/>
                <a:ea typeface="Open Sans Light" charset="0"/>
                <a:cs typeface="Open Sans Light" charset="0"/>
              </a:defRPr>
            </a:lvl1pPr>
            <a:lvl2pPr>
              <a:defRPr b="0" i="0">
                <a:latin typeface="+mn-lt"/>
                <a:ea typeface="Open Sans Light" charset="0"/>
                <a:cs typeface="Open Sans Light" charset="0"/>
              </a:defRPr>
            </a:lvl2pPr>
            <a:lvl3pPr>
              <a:defRPr b="0" i="0">
                <a:latin typeface="+mn-lt"/>
                <a:ea typeface="Open Sans Light" charset="0"/>
                <a:cs typeface="Open Sans Light" charset="0"/>
              </a:defRPr>
            </a:lvl3pPr>
            <a:lvl4pPr>
              <a:defRPr b="0" i="0">
                <a:latin typeface="+mn-lt"/>
                <a:ea typeface="Open Sans Light" charset="0"/>
                <a:cs typeface="Open Sans Light" charset="0"/>
              </a:defRPr>
            </a:lvl4pPr>
            <a:lvl5pPr>
              <a:defRPr b="0" i="0">
                <a:latin typeface="+mn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7444" y="6451544"/>
            <a:ext cx="2743200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1741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17419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429901" y="345374"/>
            <a:ext cx="0" cy="45561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34" y="338012"/>
            <a:ext cx="2079351" cy="424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8" y="280408"/>
            <a:ext cx="1665086" cy="5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2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201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22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900" b="1"/>
            </a:lvl3pPr>
            <a:lvl4pPr marL="1371360" indent="0">
              <a:buNone/>
              <a:defRPr sz="1600" b="1"/>
            </a:lvl4pPr>
            <a:lvl5pPr marL="1828480" indent="0">
              <a:buNone/>
              <a:defRPr sz="1600" b="1"/>
            </a:lvl5pPr>
            <a:lvl6pPr marL="2285600" indent="0">
              <a:buNone/>
              <a:defRPr sz="1600" b="1"/>
            </a:lvl6pPr>
            <a:lvl7pPr marL="2742720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900" b="1"/>
            </a:lvl3pPr>
            <a:lvl4pPr marL="1371360" indent="0">
              <a:buNone/>
              <a:defRPr sz="1600" b="1"/>
            </a:lvl4pPr>
            <a:lvl5pPr marL="1828480" indent="0">
              <a:buNone/>
              <a:defRPr sz="1600" b="1"/>
            </a:lvl5pPr>
            <a:lvl6pPr marL="2285600" indent="0">
              <a:buNone/>
              <a:defRPr sz="1600" b="1"/>
            </a:lvl6pPr>
            <a:lvl7pPr marL="2742720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928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4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0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FEE16-586B-4935-9F22-8D21F232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E4D29A-EF97-4DF3-B51D-1F5A5A90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8EF19-A995-4371-871A-4A9D1900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5D7C-2A30-4E14-88C4-1DA12C45488E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F631A-881F-48CF-81A5-65B68DF7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20F9E-41EC-4CEA-BCB1-9FD0126F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88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0" indent="0">
              <a:buNone/>
              <a:defRPr sz="1500"/>
            </a:lvl2pPr>
            <a:lvl3pPr marL="914240" indent="0">
              <a:buNone/>
              <a:defRPr sz="1200"/>
            </a:lvl3pPr>
            <a:lvl4pPr marL="1371360" indent="0">
              <a:buNone/>
              <a:defRPr sz="1100"/>
            </a:lvl4pPr>
            <a:lvl5pPr marL="1828480" indent="0">
              <a:buNone/>
              <a:defRPr sz="1100"/>
            </a:lvl5pPr>
            <a:lvl6pPr marL="2285600" indent="0">
              <a:buNone/>
              <a:defRPr sz="1100"/>
            </a:lvl6pPr>
            <a:lvl7pPr marL="2742720" indent="0">
              <a:buNone/>
              <a:defRPr sz="1100"/>
            </a:lvl7pPr>
            <a:lvl8pPr marL="3199840" indent="0">
              <a:buNone/>
              <a:defRPr sz="1100"/>
            </a:lvl8pPr>
            <a:lvl9pPr marL="3656960" indent="0">
              <a:buNone/>
              <a:defRPr sz="11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92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800"/>
            </a:lvl2pPr>
            <a:lvl3pPr marL="914240" indent="0">
              <a:buNone/>
              <a:defRPr sz="2400"/>
            </a:lvl3pPr>
            <a:lvl4pPr marL="1371360" indent="0">
              <a:buNone/>
              <a:defRPr sz="2000"/>
            </a:lvl4pPr>
            <a:lvl5pPr marL="1828480" indent="0">
              <a:buNone/>
              <a:defRPr sz="2000"/>
            </a:lvl5pPr>
            <a:lvl6pPr marL="2285600" indent="0">
              <a:buNone/>
              <a:defRPr sz="2000"/>
            </a:lvl6pPr>
            <a:lvl7pPr marL="2742720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0" indent="0">
              <a:buNone/>
              <a:defRPr sz="1500"/>
            </a:lvl2pPr>
            <a:lvl3pPr marL="914240" indent="0">
              <a:buNone/>
              <a:defRPr sz="1200"/>
            </a:lvl3pPr>
            <a:lvl4pPr marL="1371360" indent="0">
              <a:buNone/>
              <a:defRPr sz="1100"/>
            </a:lvl4pPr>
            <a:lvl5pPr marL="1828480" indent="0">
              <a:buNone/>
              <a:defRPr sz="1100"/>
            </a:lvl5pPr>
            <a:lvl6pPr marL="2285600" indent="0">
              <a:buNone/>
              <a:defRPr sz="1100"/>
            </a:lvl6pPr>
            <a:lvl7pPr marL="2742720" indent="0">
              <a:buNone/>
              <a:defRPr sz="1100"/>
            </a:lvl7pPr>
            <a:lvl8pPr marL="3199840" indent="0">
              <a:buNone/>
              <a:defRPr sz="1100"/>
            </a:lvl8pPr>
            <a:lvl9pPr marL="3656960" indent="0">
              <a:buNone/>
              <a:defRPr sz="11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34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98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899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9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87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97858-79F1-4081-A5B1-AA672D1E41D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51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50665-036D-4A47-A988-E9A453F7FFB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865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B0B35-DF06-4950-AE9D-6C9F740F722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98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DD76A-AB92-4BF6-8029-FD958948A9B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854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E2A55-B5CA-4D62-98C9-9864845813C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90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65818-1247-4FFE-A57C-83B5809F66A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74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08181-2BAB-4F5D-830B-B38722A9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3E454-93C3-4E33-AB19-DB66A3909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9F8707-4A7E-4161-ACEF-62E848621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17BD6-8277-40A8-B846-7EC84AE9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701-42FF-4120-BA87-89D808228962}" type="datetime1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E20D06-37FC-42AC-A1E7-9C2FC122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6EA420-4FBC-4CB0-8AF8-B60E2608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98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2FA81-74BF-449D-8EF1-A871F1B345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70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9F07E-F70F-42A6-A55B-3A6CDDE0491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859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7FC3-3B87-40BA-914A-525A74503BB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906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434B3-455E-4FB2-BA77-0DFE23FABC9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948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7B13C-D49E-40D0-B8D5-A34D051FB86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34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743D2-62B8-4325-BFDB-03A3D13FFFC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050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03CA4-B142-4263-87D5-89ED711E4F4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435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27A21-8DE0-4440-8624-873C1A3268C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43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CCA62-DD2E-4587-BBAF-D3006312251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09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5436C-038F-4784-88BD-79C3575CE40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3F0F0-3772-48BE-B84A-4A21FD96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76C4C-B5FA-4656-B8B3-58B967C7E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01D9B-A95E-4891-A70A-00805CC96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21EEE7-78C8-4E59-BAE2-26DD3B0B7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A26EE1-CCF8-463B-BA98-BB696DDD4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B68E80-7EE7-4D5A-8CA6-F26F84F0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D0AD-9217-4B0E-B6B9-CE6452466715}" type="datetime1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64C496-EB84-4652-B9DC-99D7B8A1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62DED2-0CBB-4CDF-B49F-35C58F95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75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CEA4D-A8A9-446F-9DB7-F4A455F79FD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0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40541-89CE-44F4-BBF6-F32818ACDC3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860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D67B9-8626-4E90-9C4B-DA38B9EFA7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865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6DEC9-FE11-4D6F-B186-C37FE79470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923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EE3E7-0062-4314-8367-6C808AD0E9A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359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902E7-0121-4092-978F-78147EA810C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081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743D2-62B8-4325-BFDB-03A3D13FFFC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12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03CA4-B142-4263-87D5-89ED711E4F4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490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27A21-8DE0-4440-8624-873C1A3268C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779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CCA62-DD2E-4587-BBAF-D3006312251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3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58ED9-6058-4DAA-B82C-E05B4A5B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A7D461-7239-4CEC-8474-CA244110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908B-1082-4BAC-A403-AB268B8246EE}" type="datetime1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48E704-D6F5-40CE-9F68-6B1F444E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D2E7C-E323-4DDD-A3D5-556C5A19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97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5436C-038F-4784-88BD-79C3575CE40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7951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CEA4D-A8A9-446F-9DB7-F4A455F79FD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257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40541-89CE-44F4-BBF6-F32818ACDC3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574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D67B9-8626-4E90-9C4B-DA38B9EFA7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65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6DEC9-FE11-4D6F-B186-C37FE79470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786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EE3E7-0062-4314-8367-6C808AD0E9A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04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902E7-0121-4092-978F-78147EA810C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99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743D2-62B8-4325-BFDB-03A3D13FFFC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4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03CA4-B142-4263-87D5-89ED711E4F4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721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27A21-8DE0-4440-8624-873C1A3268C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7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BA208D-C782-4A02-88C3-333F4C1A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AC6-9C9A-4F9A-A31F-E1F78B24C258}" type="datetime1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A3DD7F-D611-48F1-B47E-8940A331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B8B6C7-2B23-4C3C-B4FA-2745DCE7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1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CCA62-DD2E-4587-BBAF-D3006312251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9079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5436C-038F-4784-88BD-79C3575CE40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624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CEA4D-A8A9-446F-9DB7-F4A455F79FD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8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40541-89CE-44F4-BBF6-F32818ACDC3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572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D67B9-8626-4E90-9C4B-DA38B9EFA7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2057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6DEC9-FE11-4D6F-B186-C37FE79470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7204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EE3E7-0062-4314-8367-6C808AD0E9A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231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902E7-0121-4092-978F-78147EA810C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96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1DB09-D10E-4467-AA34-D15E3391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E23E0-13E4-40EF-9585-AC4E31FC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D0BC0A-440D-458A-894E-60ED3ED58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9ECD9-F3BB-40CE-9126-B206F166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2491-A6E8-45F4-842A-B5699E19AD3E}" type="datetime1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E4574A-4B1C-4C63-8721-5CD430E5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322624-D3F9-48EB-8AAB-C42FFBBC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1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56973-703D-4FCA-AFD2-376CD81A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0722CF-E722-4F0E-AC40-39670FE8F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385C1D-ECF3-4109-AAC6-55B208653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130FF-4006-4FCA-A9B4-9FF59E73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12C8-8F10-40EF-BE35-67844DCF2D48}" type="datetime1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CF1FDA-5421-4687-884A-4ACDB90F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D951E4-74AF-42F5-83AE-8E7C0CCE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1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9F91C-FFA3-4376-AFC9-FAA35784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8A5AE9-4BCE-48BF-883D-C7E72286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5D26B-00B6-4D14-B388-37AFD3FF7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3E23-5D24-410B-8108-1B2CE6C17283}" type="datetime1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528DA-8E92-4C44-9346-6DC754D52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2B9A5-C609-4E7C-ACD3-AFAF83F29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D955-E6F8-4E7F-A183-35437DB8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6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4CED-7460-419A-9718-815CAE030D9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5663-CC8D-4199-B965-257DA978A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17E07-C66C-6149-98B7-03ADCD069A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5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4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D7D3-5297-4B86-8F20-683C16E4FB8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0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2F822-8C7F-4219-A326-56D906061AD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09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2F822-8C7F-4219-A326-56D906061AD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98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2F822-8C7F-4219-A326-56D906061AD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966" y="1777043"/>
            <a:ext cx="5324396" cy="306624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Особенности подготовки рабочих кадров и специалистов для транспортной отрасли в контексте современных вызовов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487" y="5236281"/>
            <a:ext cx="6147564" cy="1100538"/>
          </a:xfrm>
        </p:spPr>
        <p:txBody>
          <a:bodyPr rtlCol="0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Царькова Е.А</a:t>
            </a:r>
          </a:p>
          <a:p>
            <a:pPr algn="l">
              <a:spcBef>
                <a:spcPts val="0"/>
              </a:spcBef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Зам. начальника Управления  развития профессионального образования </a:t>
            </a:r>
          </a:p>
          <a:p>
            <a:pPr algn="l">
              <a:spcBef>
                <a:spcPts val="0"/>
              </a:spcBef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ФГАОУ ВО «Российский университет транспорта»</a:t>
            </a:r>
          </a:p>
          <a:p>
            <a:pPr algn="l">
              <a:spcBef>
                <a:spcPts val="0"/>
              </a:spcBef>
            </a:pPr>
            <a:r>
              <a:rPr lang="ru-RU" sz="1800" b="1" i="1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РУТ (МИИТ)</a:t>
            </a:r>
          </a:p>
        </p:txBody>
      </p:sp>
      <p:pic>
        <p:nvPicPr>
          <p:cNvPr id="1026" name="Picture 2" descr="https://transweek.ru/2020/ru/education/r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838" y="254833"/>
            <a:ext cx="2555141" cy="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663" y="1066138"/>
            <a:ext cx="6523285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2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698" y="122257"/>
            <a:ext cx="1154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СПО Транспортного комплекса: основные показатели*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98382" y="5529650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b="1" dirty="0">
              <a:solidFill>
                <a:srgbClr val="0043C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9773" y="1397464"/>
            <a:ext cx="11142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78 326чел.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3082" y="1999644"/>
            <a:ext cx="127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20 673чел.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663-CC8D-4199-B965-257DA978A336}" type="slidenum">
              <a:rPr lang="ru-RU" smtClean="0"/>
              <a:t>10</a:t>
            </a:fld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8888" y="6483918"/>
            <a:ext cx="3798912" cy="2769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Целевое  обучение: </a:t>
            </a:r>
            <a:r>
              <a:rPr lang="ru-RU" b="1" dirty="0"/>
              <a:t>7 938 студентов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440" y="2967074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Bahnschrift SemiCondensed" panose="020B0502040204020203" pitchFamily="34" charset="0"/>
              </a:rPr>
              <a:t>Наиболее массовые специальности СПО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6509" y="6487093"/>
            <a:ext cx="2660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chemeClr val="accent5">
                    <a:lumMod val="75000"/>
                  </a:schemeClr>
                </a:solidFill>
              </a:rPr>
              <a:t>*) Данные актуальные на 30.06.2025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762EA2A1-3E4D-4591-8A61-1E77DA50DD38}"/>
              </a:ext>
            </a:extLst>
          </p:cNvPr>
          <p:cNvGraphicFramePr>
            <a:graphicFrameLocks/>
          </p:cNvGraphicFramePr>
          <p:nvPr/>
        </p:nvGraphicFramePr>
        <p:xfrm>
          <a:off x="194072" y="872836"/>
          <a:ext cx="6668025" cy="209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C535CC46-87AF-41BD-9C95-E59812626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823638"/>
              </p:ext>
            </p:extLst>
          </p:nvPr>
        </p:nvGraphicFramePr>
        <p:xfrm>
          <a:off x="0" y="3360837"/>
          <a:ext cx="8157621" cy="339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A4027C30-8DDF-418D-80E5-2D881B0CB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201015"/>
              </p:ext>
            </p:extLst>
          </p:nvPr>
        </p:nvGraphicFramePr>
        <p:xfrm>
          <a:off x="7498556" y="1613468"/>
          <a:ext cx="4572000" cy="483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577AF61-5FEE-47DB-A4E3-1B596C6AF1BD}"/>
              </a:ext>
            </a:extLst>
          </p:cNvPr>
          <p:cNvSpPr txBox="1"/>
          <p:nvPr/>
        </p:nvSpPr>
        <p:spPr>
          <a:xfrm>
            <a:off x="7530353" y="980438"/>
            <a:ext cx="454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Контингент по программам СПО в разрезе ведомственной подчиненности по базам приема</a:t>
            </a:r>
          </a:p>
        </p:txBody>
      </p:sp>
    </p:spTree>
    <p:extLst>
      <p:ext uri="{BB962C8B-B14F-4D97-AF65-F5344CB8AC3E}">
        <p14:creationId xmlns:p14="http://schemas.microsoft.com/office/powerpoint/2010/main" val="13038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759618" y="127703"/>
            <a:ext cx="7529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Среднее профессиональное образование: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источники финансирования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F70BCFA-3E62-4640-B3AD-2B0265EF3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617147"/>
              </p:ext>
            </p:extLst>
          </p:nvPr>
        </p:nvGraphicFramePr>
        <p:xfrm>
          <a:off x="533400" y="1825624"/>
          <a:ext cx="11290300" cy="465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15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369392"/>
            <a:ext cx="6775200" cy="835757"/>
          </a:xfrm>
          <a:effectLst/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инфраструктуры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(площадь в тыс.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7147" y="369393"/>
            <a:ext cx="4420609" cy="805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0237" y="5455227"/>
            <a:ext cx="5507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42,63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9050" y="3282342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365.77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147" y="4783228"/>
            <a:ext cx="5299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130,5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1506" y="6422975"/>
            <a:ext cx="158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1165,3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м</a:t>
            </a:r>
            <a:r>
              <a:rPr kumimoji="0" lang="ru-RU" sz="1200" b="1" i="0" u="none" strike="noStrike" kern="1200" cap="none" spc="0" normalizeH="0" baseline="3000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9653" y="6402104"/>
            <a:ext cx="143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737,46 тыс. м</a:t>
            </a:r>
            <a:r>
              <a:rPr kumimoji="0" lang="ru-RU" sz="1200" b="1" i="0" u="none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4800" y="6411072"/>
            <a:ext cx="162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347,23 тыс. м</a:t>
            </a:r>
            <a:r>
              <a:rPr kumimoji="0" lang="ru-RU" sz="1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089" y="287208"/>
            <a:ext cx="1736213" cy="385825"/>
          </a:xfrm>
          <a:prstGeom prst="rect">
            <a:avLst/>
          </a:prstGeom>
        </p:spPr>
      </p:pic>
      <p:graphicFrame>
        <p:nvGraphicFramePr>
          <p:cNvPr id="16" name="Объект 14">
            <a:extLst>
              <a:ext uri="{FF2B5EF4-FFF2-40B4-BE49-F238E27FC236}">
                <a16:creationId xmlns:a16="http://schemas.microsoft.com/office/drawing/2014/main" id="{8A33A7A9-5A12-4F3F-905A-CAAE71932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333372"/>
              </p:ext>
            </p:extLst>
          </p:nvPr>
        </p:nvGraphicFramePr>
        <p:xfrm>
          <a:off x="838200" y="131804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22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38" y="0"/>
            <a:ext cx="11480006" cy="820738"/>
          </a:xfrm>
        </p:spPr>
        <p:txBody>
          <a:bodyPr>
            <a:norm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  <a:t>Международная деятельность: количество иностранных студентов</a:t>
            </a:r>
            <a:r>
              <a:rPr lang="ru-RU" sz="3600" b="1" dirty="0">
                <a:solidFill>
                  <a:srgbClr val="FF0000"/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  <a:t>*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2103" y="1631958"/>
            <a:ext cx="3620277" cy="148280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8949</a:t>
            </a:r>
          </a:p>
          <a:p>
            <a:pPr algn="ctr"/>
            <a:r>
              <a:rPr lang="ru-RU" dirty="0"/>
              <a:t>общая численность иностранных студентов ВО и СПО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3708" y="3821222"/>
            <a:ext cx="1671041" cy="201039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887</a:t>
            </a:r>
            <a:r>
              <a:rPr lang="ru-RU" sz="3600" dirty="0"/>
              <a:t> </a:t>
            </a:r>
            <a:r>
              <a:rPr lang="ru-RU" dirty="0"/>
              <a:t>студенты программ СПО</a:t>
            </a:r>
          </a:p>
        </p:txBody>
      </p:sp>
      <p:cxnSp>
        <p:nvCxnSpPr>
          <p:cNvPr id="8" name="Прямая со стрелкой 7"/>
          <p:cNvCxnSpPr>
            <a:endCxn id="6" idx="0"/>
          </p:cNvCxnSpPr>
          <p:nvPr/>
        </p:nvCxnSpPr>
        <p:spPr>
          <a:xfrm flipH="1">
            <a:off x="1899229" y="3076911"/>
            <a:ext cx="669800" cy="74431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414530" y="3910476"/>
            <a:ext cx="1657350" cy="190715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8062 </a:t>
            </a:r>
            <a:r>
              <a:rPr lang="ru-RU" dirty="0"/>
              <a:t>студенты программ ВО</a:t>
            </a:r>
          </a:p>
        </p:txBody>
      </p:sp>
      <p:cxnSp>
        <p:nvCxnSpPr>
          <p:cNvPr id="14" name="Прямая со стрелкой 13"/>
          <p:cNvCxnSpPr>
            <a:endCxn id="12" idx="0"/>
          </p:cNvCxnSpPr>
          <p:nvPr/>
        </p:nvCxnSpPr>
        <p:spPr>
          <a:xfrm>
            <a:off x="3750906" y="3114764"/>
            <a:ext cx="492299" cy="7957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551174" y="1578866"/>
            <a:ext cx="2934929" cy="1357312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Иностранные студенты из </a:t>
            </a:r>
          </a:p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108 стран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92179" y="3009374"/>
            <a:ext cx="3052917" cy="295751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ТОП стран из которых обучается максимальное количество студентов:</a:t>
            </a:r>
          </a:p>
          <a:p>
            <a:pPr algn="ctr"/>
            <a:r>
              <a:rPr lang="ru-RU" sz="2000" dirty="0"/>
              <a:t>Узбекистан – 3011</a:t>
            </a:r>
          </a:p>
          <a:p>
            <a:pPr algn="ctr"/>
            <a:r>
              <a:rPr lang="ru-RU" sz="2000" dirty="0"/>
              <a:t>Китай – 1835</a:t>
            </a:r>
          </a:p>
          <a:p>
            <a:pPr algn="ctr"/>
            <a:r>
              <a:rPr lang="ru-RU" sz="2000" dirty="0"/>
              <a:t>Казахстан – 1560</a:t>
            </a:r>
          </a:p>
          <a:p>
            <a:pPr algn="ctr"/>
            <a:r>
              <a:rPr lang="ru-RU" sz="2000" dirty="0"/>
              <a:t>Азербайджан - 575</a:t>
            </a:r>
          </a:p>
          <a:p>
            <a:pPr algn="ctr"/>
            <a:r>
              <a:rPr lang="ru-RU" sz="2000" dirty="0"/>
              <a:t>Таджикистан - 504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899432"/>
            <a:ext cx="12191999" cy="2027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4718" y="6438122"/>
            <a:ext cx="791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*) </a:t>
            </a:r>
            <a:r>
              <a:rPr lang="ru-RU" i="1" dirty="0"/>
              <a:t>данные по состоянию на 31.12.2023 согласно федеральному мониторингу</a:t>
            </a:r>
          </a:p>
        </p:txBody>
      </p:sp>
    </p:spTree>
    <p:extLst>
      <p:ext uri="{BB962C8B-B14F-4D97-AF65-F5344CB8AC3E}">
        <p14:creationId xmlns:p14="http://schemas.microsoft.com/office/powerpoint/2010/main" val="170398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D2B9D-3E5A-4208-B841-6DCB29E9E0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16584"/>
            <a:ext cx="10515600" cy="1063625"/>
          </a:xfrm>
        </p:spPr>
        <p:txBody>
          <a:bodyPr>
            <a:norm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  <a:ea typeface="+mn-ea"/>
                <a:cs typeface="+mn-cs"/>
              </a:rPr>
              <a:t>Международная деятельность: основные показатели (2024-2025 уч. год)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1044027"/>
            <a:ext cx="12191999" cy="2538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041470"/>
              </p:ext>
            </p:extLst>
          </p:nvPr>
        </p:nvGraphicFramePr>
        <p:xfrm>
          <a:off x="213360" y="1722121"/>
          <a:ext cx="11551920" cy="499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5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085" y="3000799"/>
            <a:ext cx="5324396" cy="2831837"/>
          </a:xfrm>
        </p:spPr>
        <p:txBody>
          <a:bodyPr>
            <a:noAutofit/>
          </a:bodyPr>
          <a:lstStyle/>
          <a:p>
            <a:pPr algn="l"/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Благодарим </a:t>
            </a:r>
            <a:br>
              <a:rPr lang="ru-RU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за внимание</a:t>
            </a:r>
            <a:endParaRPr lang="ru-RU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s://transweek.ru/2020/ru/education/r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838" y="254833"/>
            <a:ext cx="2555141" cy="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99" y="1194325"/>
            <a:ext cx="6523285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3AD3E-F6E7-D699-3A11-EA81AC5DB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9;p52">
            <a:extLst>
              <a:ext uri="{FF2B5EF4-FFF2-40B4-BE49-F238E27FC236}">
                <a16:creationId xmlns:a16="http://schemas.microsoft.com/office/drawing/2014/main" id="{E33486D7-EED8-B890-3F13-964BA45DAF1E}"/>
              </a:ext>
            </a:extLst>
          </p:cNvPr>
          <p:cNvSpPr txBox="1"/>
          <p:nvPr/>
        </p:nvSpPr>
        <p:spPr>
          <a:xfrm>
            <a:off x="669162" y="347041"/>
            <a:ext cx="957738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КЛЮЧЕВЫЕ ПОКАЗАТЕЛИ СИСТЕМЫ СПО</a:t>
            </a:r>
          </a:p>
        </p:txBody>
      </p:sp>
      <p:pic>
        <p:nvPicPr>
          <p:cNvPr id="6" name="Google Shape;375;p73">
            <a:extLst>
              <a:ext uri="{FF2B5EF4-FFF2-40B4-BE49-F238E27FC236}">
                <a16:creationId xmlns:a16="http://schemas.microsoft.com/office/drawing/2014/main" id="{CEC2A0FE-F78F-40D5-4DC1-AB0930F6EA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0798" y="348892"/>
            <a:ext cx="735970" cy="6225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52;p81">
            <a:extLst>
              <a:ext uri="{FF2B5EF4-FFF2-40B4-BE49-F238E27FC236}">
                <a16:creationId xmlns:a16="http://schemas.microsoft.com/office/drawing/2014/main" id="{AF87F375-D041-DF96-F287-746B10632C15}"/>
              </a:ext>
            </a:extLst>
          </p:cNvPr>
          <p:cNvSpPr/>
          <p:nvPr/>
        </p:nvSpPr>
        <p:spPr>
          <a:xfrm>
            <a:off x="651324" y="1145320"/>
            <a:ext cx="10898420" cy="5473844"/>
          </a:xfrm>
          <a:prstGeom prst="roundRect">
            <a:avLst>
              <a:gd name="adj" fmla="val 949"/>
            </a:avLst>
          </a:prstGeom>
          <a:solidFill>
            <a:schemeClr val="lt1">
              <a:alpha val="69803"/>
            </a:schemeClr>
          </a:solidFill>
          <a:ln>
            <a:solidFill>
              <a:srgbClr val="D2D9E9"/>
            </a:solidFill>
          </a:ln>
        </p:spPr>
        <p:txBody>
          <a:bodyPr spcFirstLastPara="1" wrap="square" lIns="60956" tIns="30467" rIns="60956" bIns="30467" anchor="ctr" anchorCtr="0">
            <a:noAutofit/>
          </a:bodyPr>
          <a:lstStyle/>
          <a:p>
            <a:pPr marL="0" marR="0" lvl="0" indent="0" algn="l" defTabSz="812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7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DAA96D3B-20BA-1BD0-EB89-63BBAA19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568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DD955-E6F8-4E7F-A183-35437DB89F7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1247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1247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1344E3-C92F-FC8C-FC97-F8BEF5B6B67C}"/>
              </a:ext>
            </a:extLst>
          </p:cNvPr>
          <p:cNvSpPr/>
          <p:nvPr/>
        </p:nvSpPr>
        <p:spPr>
          <a:xfrm>
            <a:off x="853693" y="1340195"/>
            <a:ext cx="3181350" cy="4785499"/>
          </a:xfrm>
          <a:prstGeom prst="rect">
            <a:avLst/>
          </a:prstGeom>
          <a:solidFill>
            <a:srgbClr val="00A0DF">
              <a:alpha val="863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B1A7102-2050-C228-48ED-6056C368243E}"/>
              </a:ext>
            </a:extLst>
          </p:cNvPr>
          <p:cNvCxnSpPr/>
          <p:nvPr/>
        </p:nvCxnSpPr>
        <p:spPr>
          <a:xfrm>
            <a:off x="853693" y="1340195"/>
            <a:ext cx="702945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3F826F-64DC-0321-1307-BE56444D5565}"/>
              </a:ext>
            </a:extLst>
          </p:cNvPr>
          <p:cNvCxnSpPr/>
          <p:nvPr/>
        </p:nvCxnSpPr>
        <p:spPr>
          <a:xfrm>
            <a:off x="853693" y="2064095"/>
            <a:ext cx="7029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B6C8FFF-6E75-EDCC-521B-C9E5B1ACA9D7}"/>
              </a:ext>
            </a:extLst>
          </p:cNvPr>
          <p:cNvCxnSpPr/>
          <p:nvPr/>
        </p:nvCxnSpPr>
        <p:spPr>
          <a:xfrm>
            <a:off x="853694" y="2905985"/>
            <a:ext cx="7029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CF54DAE-F42D-D86C-06E9-C1964218628C}"/>
              </a:ext>
            </a:extLst>
          </p:cNvPr>
          <p:cNvCxnSpPr>
            <a:cxnSpLocks/>
            <a:stCxn id="2" idx="1"/>
          </p:cNvCxnSpPr>
          <p:nvPr/>
        </p:nvCxnSpPr>
        <p:spPr>
          <a:xfrm flipV="1">
            <a:off x="853693" y="3639410"/>
            <a:ext cx="7029449" cy="9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3AA1EFB-4EAA-5755-2186-F430D9193F0D}"/>
              </a:ext>
            </a:extLst>
          </p:cNvPr>
          <p:cNvCxnSpPr/>
          <p:nvPr/>
        </p:nvCxnSpPr>
        <p:spPr>
          <a:xfrm>
            <a:off x="853693" y="4439510"/>
            <a:ext cx="7029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92E095-73FD-89AF-BB3E-216C155C6424}"/>
              </a:ext>
            </a:extLst>
          </p:cNvPr>
          <p:cNvSpPr txBox="1"/>
          <p:nvPr/>
        </p:nvSpPr>
        <p:spPr>
          <a:xfrm>
            <a:off x="992520" y="1548466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ЧИСЛО УЧРЕЖДЕНИЙ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A4CCC4-B9C7-B71A-FB7F-FCF2276028FD}"/>
              </a:ext>
            </a:extLst>
          </p:cNvPr>
          <p:cNvSpPr txBox="1"/>
          <p:nvPr/>
        </p:nvSpPr>
        <p:spPr>
          <a:xfrm>
            <a:off x="992520" y="233523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ЗДАНИЙ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9FA7B-37FF-C98C-9646-FB7E31A54F9F}"/>
              </a:ext>
            </a:extLst>
          </p:cNvPr>
          <p:cNvSpPr txBox="1"/>
          <p:nvPr/>
        </p:nvSpPr>
        <p:spPr>
          <a:xfrm>
            <a:off x="992520" y="3063221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ОБУЧАЮЩИХСЯ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BF257A-B7F8-E57D-B0E5-A0EEFC49F5A8}"/>
              </a:ext>
            </a:extLst>
          </p:cNvPr>
          <p:cNvSpPr txBox="1"/>
          <p:nvPr/>
        </p:nvSpPr>
        <p:spPr>
          <a:xfrm>
            <a:off x="992520" y="532547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ПЕДРАБОТНИКИ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AC9205-748A-88FE-ADBA-2997E839FB9B}"/>
              </a:ext>
            </a:extLst>
          </p:cNvPr>
          <p:cNvSpPr txBox="1"/>
          <p:nvPr/>
        </p:nvSpPr>
        <p:spPr>
          <a:xfrm>
            <a:off x="992520" y="4593661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ВЫПУСК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7A2F9A9-9C92-528D-E78D-AADD7E552327}"/>
              </a:ext>
            </a:extLst>
          </p:cNvPr>
          <p:cNvCxnSpPr/>
          <p:nvPr/>
        </p:nvCxnSpPr>
        <p:spPr>
          <a:xfrm>
            <a:off x="853693" y="5163410"/>
            <a:ext cx="7029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AAB986F-057F-628D-AFED-6ADAB7AA0D65}"/>
              </a:ext>
            </a:extLst>
          </p:cNvPr>
          <p:cNvSpPr/>
          <p:nvPr/>
        </p:nvSpPr>
        <p:spPr>
          <a:xfrm>
            <a:off x="992520" y="3869762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ПРИЕМ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8CD530-9E4F-F284-C34E-833DF2896B06}"/>
              </a:ext>
            </a:extLst>
          </p:cNvPr>
          <p:cNvSpPr txBox="1"/>
          <p:nvPr/>
        </p:nvSpPr>
        <p:spPr>
          <a:xfrm>
            <a:off x="4244005" y="3094247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3711,1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тыс.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0B07AC-3B64-A7E5-8123-3632B3902B70}"/>
              </a:ext>
            </a:extLst>
          </p:cNvPr>
          <p:cNvSpPr txBox="1"/>
          <p:nvPr/>
        </p:nvSpPr>
        <p:spPr>
          <a:xfrm>
            <a:off x="4244005" y="1521810"/>
            <a:ext cx="3212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3196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колледжей 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376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ВУЗов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7B4014B-6E96-C592-645B-8C32E88C90C6}"/>
              </a:ext>
            </a:extLst>
          </p:cNvPr>
          <p:cNvSpPr/>
          <p:nvPr/>
        </p:nvSpPr>
        <p:spPr>
          <a:xfrm>
            <a:off x="4244005" y="5205813"/>
            <a:ext cx="44142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200 720,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в т.ч.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147 212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преподавателей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19780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мастеров ПО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53E484F-F8B0-0D6B-9898-7007639C172B}"/>
              </a:ext>
            </a:extLst>
          </p:cNvPr>
          <p:cNvSpPr/>
          <p:nvPr/>
        </p:nvSpPr>
        <p:spPr>
          <a:xfrm>
            <a:off x="4244005" y="2133376"/>
            <a:ext cx="411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14803,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в т.ч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11509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учебно-лабораторных 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3294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общежитий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EDCF9E9-4A46-C652-B30B-149CE2EB1E9D}"/>
              </a:ext>
            </a:extLst>
          </p:cNvPr>
          <p:cNvSpPr/>
          <p:nvPr/>
        </p:nvSpPr>
        <p:spPr>
          <a:xfrm>
            <a:off x="4244005" y="3869762"/>
            <a:ext cx="2281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1219,1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тыс. человек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4BCE0D7-A8E7-D2A1-F193-B0C6AE9083C0}"/>
              </a:ext>
            </a:extLst>
          </p:cNvPr>
          <p:cNvSpPr/>
          <p:nvPr/>
        </p:nvSpPr>
        <p:spPr>
          <a:xfrm>
            <a:off x="4244005" y="4629712"/>
            <a:ext cx="2281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818,4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тыс. человек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9C9A8B4-4016-07D4-9F92-140359BF6321}"/>
              </a:ext>
            </a:extLst>
          </p:cNvPr>
          <p:cNvSpPr/>
          <p:nvPr/>
        </p:nvSpPr>
        <p:spPr>
          <a:xfrm>
            <a:off x="7769849" y="6023447"/>
            <a:ext cx="3569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ФСН № СПО-1 на начало 2023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уч.г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17BE4D3-519F-B8EB-4F25-5544E0FC2E65}"/>
              </a:ext>
            </a:extLst>
          </p:cNvPr>
          <p:cNvSpPr/>
          <p:nvPr/>
        </p:nvSpPr>
        <p:spPr>
          <a:xfrm>
            <a:off x="5738253" y="6204238"/>
            <a:ext cx="5600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Статистический ежегодник «Народное хозяйство СССР в 1990 г.»</a:t>
            </a:r>
          </a:p>
        </p:txBody>
      </p:sp>
      <p:sp>
        <p:nvSpPr>
          <p:cNvPr id="11" name="Google Shape;652;p81">
            <a:extLst>
              <a:ext uri="{FF2B5EF4-FFF2-40B4-BE49-F238E27FC236}">
                <a16:creationId xmlns:a16="http://schemas.microsoft.com/office/drawing/2014/main" id="{B3D381FC-486A-00F6-C871-7B4ACECD9E2E}"/>
              </a:ext>
            </a:extLst>
          </p:cNvPr>
          <p:cNvSpPr/>
          <p:nvPr/>
        </p:nvSpPr>
        <p:spPr>
          <a:xfrm>
            <a:off x="7883142" y="1426811"/>
            <a:ext cx="2780540" cy="667701"/>
          </a:xfrm>
          <a:prstGeom prst="roundRect">
            <a:avLst>
              <a:gd name="adj" fmla="val 11244"/>
            </a:avLst>
          </a:prstGeom>
          <a:solidFill>
            <a:srgbClr val="001D60"/>
          </a:solidFill>
          <a:ln>
            <a:noFill/>
          </a:ln>
        </p:spPr>
        <p:txBody>
          <a:bodyPr spcFirstLastPara="1" wrap="square" lIns="60956" tIns="30467" rIns="60956" bIns="3046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265A1CE-2315-6AFC-A6A5-A287609B973D}"/>
              </a:ext>
            </a:extLst>
          </p:cNvPr>
          <p:cNvSpPr/>
          <p:nvPr/>
        </p:nvSpPr>
        <p:spPr>
          <a:xfrm>
            <a:off x="7996579" y="1517784"/>
            <a:ext cx="249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В РСФСР в 1990 г. - 2603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ССУЗов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6" name="Google Shape;652;p81">
            <a:extLst>
              <a:ext uri="{FF2B5EF4-FFF2-40B4-BE49-F238E27FC236}">
                <a16:creationId xmlns:a16="http://schemas.microsoft.com/office/drawing/2014/main" id="{57205F89-C24B-D584-8731-5F208D6AB54F}"/>
              </a:ext>
            </a:extLst>
          </p:cNvPr>
          <p:cNvSpPr/>
          <p:nvPr/>
        </p:nvSpPr>
        <p:spPr>
          <a:xfrm>
            <a:off x="7883142" y="2998537"/>
            <a:ext cx="2780540" cy="634498"/>
          </a:xfrm>
          <a:prstGeom prst="roundRect">
            <a:avLst>
              <a:gd name="adj" fmla="val 11244"/>
            </a:avLst>
          </a:prstGeom>
          <a:solidFill>
            <a:srgbClr val="001D60"/>
          </a:solidFill>
          <a:ln>
            <a:noFill/>
          </a:ln>
        </p:spPr>
        <p:txBody>
          <a:bodyPr spcFirstLastPara="1" wrap="square" lIns="60956" tIns="30467" rIns="60956" bIns="3046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BAC3609-8717-B995-2942-6BFDF01998FE}"/>
              </a:ext>
            </a:extLst>
          </p:cNvPr>
          <p:cNvSpPr/>
          <p:nvPr/>
        </p:nvSpPr>
        <p:spPr>
          <a:xfrm>
            <a:off x="7996578" y="3079882"/>
            <a:ext cx="2497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В РСФСР в 1990 г. - 2270,0 тыс. человек</a:t>
            </a:r>
          </a:p>
        </p:txBody>
      </p:sp>
      <p:sp>
        <p:nvSpPr>
          <p:cNvPr id="38" name="Google Shape;652;p81">
            <a:extLst>
              <a:ext uri="{FF2B5EF4-FFF2-40B4-BE49-F238E27FC236}">
                <a16:creationId xmlns:a16="http://schemas.microsoft.com/office/drawing/2014/main" id="{1676F533-B739-BEB5-CA9B-1970060BE999}"/>
              </a:ext>
            </a:extLst>
          </p:cNvPr>
          <p:cNvSpPr/>
          <p:nvPr/>
        </p:nvSpPr>
        <p:spPr>
          <a:xfrm>
            <a:off x="7883142" y="3750686"/>
            <a:ext cx="2780540" cy="688824"/>
          </a:xfrm>
          <a:prstGeom prst="roundRect">
            <a:avLst>
              <a:gd name="adj" fmla="val 11244"/>
            </a:avLst>
          </a:prstGeom>
          <a:solidFill>
            <a:srgbClr val="001D60"/>
          </a:solidFill>
          <a:ln>
            <a:noFill/>
          </a:ln>
        </p:spPr>
        <p:txBody>
          <a:bodyPr spcFirstLastPara="1" wrap="square" lIns="60956" tIns="30467" rIns="60956" bIns="3046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1C163F4-314E-60B5-1971-BB2CFD8BDE9B}"/>
              </a:ext>
            </a:extLst>
          </p:cNvPr>
          <p:cNvSpPr/>
          <p:nvPr/>
        </p:nvSpPr>
        <p:spPr>
          <a:xfrm>
            <a:off x="7996579" y="3852529"/>
            <a:ext cx="259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В СССР в 1990 г. - 1355,9 </a:t>
            </a:r>
            <a:b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тыс.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25468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825BE-DAD5-5D6C-2B18-F3113F56E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9;p52">
            <a:extLst>
              <a:ext uri="{FF2B5EF4-FFF2-40B4-BE49-F238E27FC236}">
                <a16:creationId xmlns:a16="http://schemas.microsoft.com/office/drawing/2014/main" id="{EB3567F5-9D47-8166-5AAB-C03F200D653A}"/>
              </a:ext>
            </a:extLst>
          </p:cNvPr>
          <p:cNvSpPr txBox="1"/>
          <p:nvPr/>
        </p:nvSpPr>
        <p:spPr>
          <a:xfrm>
            <a:off x="669162" y="347041"/>
            <a:ext cx="9577388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РАСПРЕДЕЛЕНИЕ СПО ПО УРОВНЯМ УПРАВЛЕНИЯ</a:t>
            </a:r>
          </a:p>
        </p:txBody>
      </p:sp>
      <p:pic>
        <p:nvPicPr>
          <p:cNvPr id="6" name="Google Shape;375;p73">
            <a:extLst>
              <a:ext uri="{FF2B5EF4-FFF2-40B4-BE49-F238E27FC236}">
                <a16:creationId xmlns:a16="http://schemas.microsoft.com/office/drawing/2014/main" id="{65A68DED-E5E0-42E6-6BB7-782CE794B5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0798" y="348892"/>
            <a:ext cx="735970" cy="622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8EF3C950-6708-F32D-646C-DE690B4E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568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DD955-E6F8-4E7F-A183-35437DB89F7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1247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1247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B1FF4C2-6B18-C994-A7C8-0E1E8CCE66C4}"/>
              </a:ext>
            </a:extLst>
          </p:cNvPr>
          <p:cNvSpPr/>
          <p:nvPr/>
        </p:nvSpPr>
        <p:spPr>
          <a:xfrm>
            <a:off x="577915" y="1643896"/>
            <a:ext cx="107291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Вопросы организации предоставления СПО относятся к полномочиям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1D6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субъектов Российской Федерации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п. 7 ч. 1 статьи 8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1D6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Федерального закона от 29 декабря 2012 г. № 273-ФЗ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«Об образовании в Российской Федерации»,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п.  31 ч. 1 статьи 44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1D6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Федерального закона от 21 декабря 2021 г. № 414-ФЗ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1D6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«Об общих принципах организации публичной власти в субъектах Российской Федерации»)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CE01520-0872-FFD5-3E93-769A5D87A901}"/>
              </a:ext>
            </a:extLst>
          </p:cNvPr>
          <p:cNvGrpSpPr/>
          <p:nvPr/>
        </p:nvGrpSpPr>
        <p:grpSpPr>
          <a:xfrm>
            <a:off x="669162" y="3645603"/>
            <a:ext cx="10936305" cy="2778598"/>
            <a:chOff x="669162" y="3871746"/>
            <a:chExt cx="10936305" cy="2778598"/>
          </a:xfrm>
        </p:grpSpPr>
        <p:sp>
          <p:nvSpPr>
            <p:cNvPr id="43" name="Google Shape;652;p81">
              <a:extLst>
                <a:ext uri="{FF2B5EF4-FFF2-40B4-BE49-F238E27FC236}">
                  <a16:creationId xmlns:a16="http://schemas.microsoft.com/office/drawing/2014/main" id="{C2B580FD-D325-5EEF-A672-D73C58A26172}"/>
                </a:ext>
              </a:extLst>
            </p:cNvPr>
            <p:cNvSpPr/>
            <p:nvPr/>
          </p:nvSpPr>
          <p:spPr>
            <a:xfrm>
              <a:off x="669162" y="3871746"/>
              <a:ext cx="10729182" cy="2778598"/>
            </a:xfrm>
            <a:prstGeom prst="roundRect">
              <a:avLst>
                <a:gd name="adj" fmla="val 3305"/>
              </a:avLst>
            </a:prstGeom>
            <a:solidFill>
              <a:schemeClr val="lt1">
                <a:alpha val="69803"/>
              </a:schemeClr>
            </a:solidFill>
            <a:ln>
              <a:solidFill>
                <a:srgbClr val="D2D9E9"/>
              </a:solidFill>
            </a:ln>
          </p:spPr>
          <p:txBody>
            <a:bodyPr spcFirstLastPara="1" wrap="square" lIns="60956" tIns="30467" rIns="60956" bIns="30467" anchor="ctr" anchorCtr="0">
              <a:noAutofit/>
            </a:bodyPr>
            <a:lstStyle/>
            <a:p>
              <a:pPr marL="0" marR="0" lvl="0" indent="0" algn="l" defTabSz="812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7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35" name="Диаграмма 34">
              <a:extLst>
                <a:ext uri="{FF2B5EF4-FFF2-40B4-BE49-F238E27FC236}">
                  <a16:creationId xmlns:a16="http://schemas.microsoft.com/office/drawing/2014/main" id="{F85A9812-0823-272B-661E-E6DD0C22EC1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2338597"/>
                </p:ext>
              </p:extLst>
            </p:nvPr>
          </p:nvGraphicFramePr>
          <p:xfrm>
            <a:off x="6024785" y="4704139"/>
            <a:ext cx="4998644" cy="1875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7" name="Диаграмма 36">
              <a:extLst>
                <a:ext uri="{FF2B5EF4-FFF2-40B4-BE49-F238E27FC236}">
                  <a16:creationId xmlns:a16="http://schemas.microsoft.com/office/drawing/2014/main" id="{33B13FCA-CD2B-2270-2CEC-72EF3B4A908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94778295"/>
                </p:ext>
              </p:extLst>
            </p:nvPr>
          </p:nvGraphicFramePr>
          <p:xfrm>
            <a:off x="863124" y="4605746"/>
            <a:ext cx="5074967" cy="19743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D1C1AB1C-7662-A364-3ED2-FDB9700E00AE}"/>
                </a:ext>
              </a:extLst>
            </p:cNvPr>
            <p:cNvSpPr/>
            <p:nvPr/>
          </p:nvSpPr>
          <p:spPr>
            <a:xfrm>
              <a:off x="5938092" y="4122478"/>
              <a:ext cx="5667375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Распределение контингента студентов в ОО СПО 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по ведомствам, тыс. чел.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7F064D3-966A-19F9-B3C7-EC5D891E1C7D}"/>
                </a:ext>
              </a:extLst>
            </p:cNvPr>
            <p:cNvSpPr/>
            <p:nvPr/>
          </p:nvSpPr>
          <p:spPr>
            <a:xfrm>
              <a:off x="1074015" y="4122478"/>
              <a:ext cx="5667375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Количество ОО СПО по ведомствам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06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D5295-EB3C-5AE5-C32F-879CE2FD5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652;p81">
            <a:extLst>
              <a:ext uri="{FF2B5EF4-FFF2-40B4-BE49-F238E27FC236}">
                <a16:creationId xmlns:a16="http://schemas.microsoft.com/office/drawing/2014/main" id="{0942CCE1-8E3F-4501-860D-F6088CE0374E}"/>
              </a:ext>
            </a:extLst>
          </p:cNvPr>
          <p:cNvSpPr/>
          <p:nvPr/>
        </p:nvSpPr>
        <p:spPr>
          <a:xfrm>
            <a:off x="8012117" y="1368795"/>
            <a:ext cx="3007878" cy="1864051"/>
          </a:xfrm>
          <a:prstGeom prst="roundRect">
            <a:avLst>
              <a:gd name="adj" fmla="val 1080"/>
            </a:avLst>
          </a:prstGeom>
          <a:solidFill>
            <a:schemeClr val="lt1">
              <a:alpha val="69803"/>
            </a:schemeClr>
          </a:solidFill>
          <a:ln>
            <a:solidFill>
              <a:srgbClr val="D2D9E9"/>
            </a:solidFill>
          </a:ln>
        </p:spPr>
        <p:txBody>
          <a:bodyPr spcFirstLastPara="1" wrap="square" lIns="81275" tIns="40623" rIns="81275" bIns="40623" anchor="ctr" anchorCtr="0">
            <a:noAutofit/>
          </a:bodyPr>
          <a:lstStyle/>
          <a:p>
            <a:pPr marL="0" marR="0" lvl="0" indent="0" algn="l" defTabSz="10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47" name="Google Shape;652;p81">
            <a:extLst>
              <a:ext uri="{FF2B5EF4-FFF2-40B4-BE49-F238E27FC236}">
                <a16:creationId xmlns:a16="http://schemas.microsoft.com/office/drawing/2014/main" id="{7A394BFE-7BBC-4203-828D-2FE9005EA8EA}"/>
              </a:ext>
            </a:extLst>
          </p:cNvPr>
          <p:cNvSpPr/>
          <p:nvPr/>
        </p:nvSpPr>
        <p:spPr>
          <a:xfrm>
            <a:off x="370239" y="1343500"/>
            <a:ext cx="3547660" cy="3515625"/>
          </a:xfrm>
          <a:prstGeom prst="roundRect">
            <a:avLst>
              <a:gd name="adj" fmla="val 1080"/>
            </a:avLst>
          </a:prstGeom>
          <a:solidFill>
            <a:schemeClr val="lt1">
              <a:alpha val="69803"/>
            </a:schemeClr>
          </a:solidFill>
          <a:ln>
            <a:solidFill>
              <a:srgbClr val="D2D9E9"/>
            </a:solidFill>
          </a:ln>
        </p:spPr>
        <p:txBody>
          <a:bodyPr spcFirstLastPara="1" wrap="square" lIns="81275" tIns="40623" rIns="81275" bIns="40623" anchor="ctr" anchorCtr="0">
            <a:noAutofit/>
          </a:bodyPr>
          <a:lstStyle/>
          <a:p>
            <a:pPr marL="0" marR="0" lvl="0" indent="0" algn="l" defTabSz="10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Google Shape;652;p81">
            <a:extLst>
              <a:ext uri="{FF2B5EF4-FFF2-40B4-BE49-F238E27FC236}">
                <a16:creationId xmlns:a16="http://schemas.microsoft.com/office/drawing/2014/main" id="{531B665E-AA3A-407D-A1C5-800B083F7153}"/>
              </a:ext>
            </a:extLst>
          </p:cNvPr>
          <p:cNvSpPr/>
          <p:nvPr/>
        </p:nvSpPr>
        <p:spPr>
          <a:xfrm>
            <a:off x="4240711" y="1368796"/>
            <a:ext cx="3547660" cy="3515625"/>
          </a:xfrm>
          <a:prstGeom prst="roundRect">
            <a:avLst>
              <a:gd name="adj" fmla="val 1080"/>
            </a:avLst>
          </a:prstGeom>
          <a:solidFill>
            <a:schemeClr val="lt1">
              <a:alpha val="69803"/>
            </a:schemeClr>
          </a:solidFill>
          <a:ln>
            <a:solidFill>
              <a:srgbClr val="D2D9E9"/>
            </a:solidFill>
          </a:ln>
        </p:spPr>
        <p:txBody>
          <a:bodyPr spcFirstLastPara="1" wrap="square" lIns="81275" tIns="40623" rIns="81275" bIns="40623" anchor="ctr" anchorCtr="0">
            <a:noAutofit/>
          </a:bodyPr>
          <a:lstStyle/>
          <a:p>
            <a:pPr marL="0" marR="0" lvl="0" indent="0" algn="l" defTabSz="10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" name="Google Shape;289;p52">
            <a:extLst>
              <a:ext uri="{FF2B5EF4-FFF2-40B4-BE49-F238E27FC236}">
                <a16:creationId xmlns:a16="http://schemas.microsoft.com/office/drawing/2014/main" id="{3C38B6AF-FF6B-1B4B-85C0-F423B8EE5C34}"/>
              </a:ext>
            </a:extLst>
          </p:cNvPr>
          <p:cNvSpPr txBox="1"/>
          <p:nvPr/>
        </p:nvSpPr>
        <p:spPr>
          <a:xfrm>
            <a:off x="669161" y="347042"/>
            <a:ext cx="9577388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127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ВЛИЯНИЕ СОВРЕМЕННОЙ СИСТЕМЫ СПО НА ЭКОНОМИКУ</a:t>
            </a:r>
          </a:p>
        </p:txBody>
      </p:sp>
      <p:pic>
        <p:nvPicPr>
          <p:cNvPr id="6" name="Google Shape;375;p73">
            <a:extLst>
              <a:ext uri="{FF2B5EF4-FFF2-40B4-BE49-F238E27FC236}">
                <a16:creationId xmlns:a16="http://schemas.microsoft.com/office/drawing/2014/main" id="{EFB4199C-2DAD-81F2-8384-313EBC30DB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0798" y="348892"/>
            <a:ext cx="735970" cy="622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B9933BDD-3D71-C5EE-9FDD-752D21F6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568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DD955-E6F8-4E7F-A183-35437DB89F7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1247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1247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33" name="object 51">
            <a:extLst>
              <a:ext uri="{FF2B5EF4-FFF2-40B4-BE49-F238E27FC236}">
                <a16:creationId xmlns:a16="http://schemas.microsoft.com/office/drawing/2014/main" id="{08720B1F-2E1E-AD2D-A56D-AD11DE65D580}"/>
              </a:ext>
            </a:extLst>
          </p:cNvPr>
          <p:cNvSpPr txBox="1"/>
          <p:nvPr/>
        </p:nvSpPr>
        <p:spPr>
          <a:xfrm>
            <a:off x="1188252" y="5153972"/>
            <a:ext cx="40467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призывников 2023 г. имеют СПО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(в 2018 году их численность была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меньше на 10%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bject 50">
            <a:extLst>
              <a:ext uri="{FF2B5EF4-FFF2-40B4-BE49-F238E27FC236}">
                <a16:creationId xmlns:a16="http://schemas.microsoft.com/office/drawing/2014/main" id="{8EB1219E-8FCC-897B-5ABD-999D03EA140B}"/>
              </a:ext>
            </a:extLst>
          </p:cNvPr>
          <p:cNvSpPr txBox="1"/>
          <p:nvPr/>
        </p:nvSpPr>
        <p:spPr>
          <a:xfrm>
            <a:off x="499451" y="5136364"/>
            <a:ext cx="688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54%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5" name="Таблица 134">
            <a:extLst>
              <a:ext uri="{FF2B5EF4-FFF2-40B4-BE49-F238E27FC236}">
                <a16:creationId xmlns:a16="http://schemas.microsoft.com/office/drawing/2014/main" id="{0C198D49-968E-2539-44C0-69A6FC9F3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2074"/>
              </p:ext>
            </p:extLst>
          </p:nvPr>
        </p:nvGraphicFramePr>
        <p:xfrm>
          <a:off x="493323" y="5797187"/>
          <a:ext cx="8986872" cy="764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436">
                  <a:extLst>
                    <a:ext uri="{9D8B030D-6E8A-4147-A177-3AD203B41FA5}">
                      <a16:colId xmlns:a16="http://schemas.microsoft.com/office/drawing/2014/main" val="2276800584"/>
                    </a:ext>
                  </a:extLst>
                </a:gridCol>
              </a:tblGrid>
              <a:tr h="2374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15.01.05 Сварщик (ручной и частично механизированной сварки (наплавки)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36000" anchor="ctr">
                    <a:lnL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40.02.01 Право и организация социального обеспечения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36000" anchor="ctr">
                    <a:lnL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23.01.17 Мастер по ремонту и обслуживанию автомобилей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36000" anchor="ctr">
                    <a:lnL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23.02.07 Техническое обслуживание и ремонт двигателей, систем и агрегатов автомобилей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36000" anchor="ctr">
                    <a:lnL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09.02.07 Информационные системы и программирование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36000" anchor="ctr">
                    <a:lnL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525" marT="9525" marB="36000" anchor="ctr">
                    <a:lnL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6" name="TextBox 135">
            <a:extLst>
              <a:ext uri="{FF2B5EF4-FFF2-40B4-BE49-F238E27FC236}">
                <a16:creationId xmlns:a16="http://schemas.microsoft.com/office/drawing/2014/main" id="{AB7E8540-95D9-95C2-2D28-D57BDFC8294A}"/>
              </a:ext>
            </a:extLst>
          </p:cNvPr>
          <p:cNvSpPr txBox="1"/>
          <p:nvPr/>
        </p:nvSpPr>
        <p:spPr>
          <a:xfrm>
            <a:off x="493323" y="5548477"/>
            <a:ext cx="546377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Больше всего в армию уходит выпускников по специальностям</a:t>
            </a:r>
          </a:p>
        </p:txBody>
      </p:sp>
      <p:sp>
        <p:nvSpPr>
          <p:cNvPr id="34" name="object 51">
            <a:extLst>
              <a:ext uri="{FF2B5EF4-FFF2-40B4-BE49-F238E27FC236}">
                <a16:creationId xmlns:a16="http://schemas.microsoft.com/office/drawing/2014/main" id="{18BFCB6E-F4E5-7B36-8664-FCDF12D526A4}"/>
              </a:ext>
            </a:extLst>
          </p:cNvPr>
          <p:cNvSpPr txBox="1"/>
          <p:nvPr/>
        </p:nvSpPr>
        <p:spPr>
          <a:xfrm>
            <a:off x="8138311" y="2919979"/>
            <a:ext cx="255169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 lvl="0" indent="0" fontAlgn="auto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призваны или будут призваны в ряды ВС РФ</a:t>
            </a:r>
          </a:p>
        </p:txBody>
      </p:sp>
      <p:sp>
        <p:nvSpPr>
          <p:cNvPr id="35" name="object 50">
            <a:extLst>
              <a:ext uri="{FF2B5EF4-FFF2-40B4-BE49-F238E27FC236}">
                <a16:creationId xmlns:a16="http://schemas.microsoft.com/office/drawing/2014/main" id="{4855B0F2-8872-0A2E-F573-65A54312D877}"/>
              </a:ext>
            </a:extLst>
          </p:cNvPr>
          <p:cNvSpPr txBox="1"/>
          <p:nvPr/>
        </p:nvSpPr>
        <p:spPr>
          <a:xfrm>
            <a:off x="8145358" y="2643046"/>
            <a:ext cx="15649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29,6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тыс. выпускников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BD4310-EC2A-2BF5-EE97-BB75D34A672F}"/>
              </a:ext>
            </a:extLst>
          </p:cNvPr>
          <p:cNvSpPr txBox="1"/>
          <p:nvPr/>
        </p:nvSpPr>
        <p:spPr>
          <a:xfrm>
            <a:off x="8138311" y="1414959"/>
            <a:ext cx="35773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rgbClr val="002060"/>
                </a:solidFill>
                <a:latin typeface="Montserrat" pitchFamily="2" charset="-5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 panose="020B0604020202020204" pitchFamily="34" charset="0"/>
              </a:rPr>
              <a:t>В РАМКАХ «ПРОФЕССИОНАЛИТЕТА»</a:t>
            </a:r>
          </a:p>
        </p:txBody>
      </p:sp>
      <p:sp>
        <p:nvSpPr>
          <p:cNvPr id="38" name="object 50">
            <a:extLst>
              <a:ext uri="{FF2B5EF4-FFF2-40B4-BE49-F238E27FC236}">
                <a16:creationId xmlns:a16="http://schemas.microsoft.com/office/drawing/2014/main" id="{526D0311-AE12-679D-F328-4576D87A7FD8}"/>
              </a:ext>
            </a:extLst>
          </p:cNvPr>
          <p:cNvSpPr txBox="1"/>
          <p:nvPr/>
        </p:nvSpPr>
        <p:spPr>
          <a:xfrm>
            <a:off x="8145358" y="1615011"/>
            <a:ext cx="171246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137,9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тыс. выпускников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51">
            <a:extLst>
              <a:ext uri="{FF2B5EF4-FFF2-40B4-BE49-F238E27FC236}">
                <a16:creationId xmlns:a16="http://schemas.microsoft.com/office/drawing/2014/main" id="{F3D13FCC-D698-E928-33E7-D89859B22E9A}"/>
              </a:ext>
            </a:extLst>
          </p:cNvPr>
          <p:cNvSpPr txBox="1"/>
          <p:nvPr/>
        </p:nvSpPr>
        <p:spPr>
          <a:xfrm>
            <a:off x="8138311" y="2350884"/>
            <a:ext cx="280794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 lvl="0" indent="0" fontAlgn="auto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cs typeface="Arial" panose="020B0604020202020204" pitchFamily="34" charset="0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трудоустроены или будут трудоустроены</a:t>
            </a:r>
          </a:p>
        </p:txBody>
      </p:sp>
      <p:sp>
        <p:nvSpPr>
          <p:cNvPr id="42" name="object 50">
            <a:extLst>
              <a:ext uri="{FF2B5EF4-FFF2-40B4-BE49-F238E27FC236}">
                <a16:creationId xmlns:a16="http://schemas.microsoft.com/office/drawing/2014/main" id="{92C3E8ED-1E66-AA04-DD52-232C9DB54382}"/>
              </a:ext>
            </a:extLst>
          </p:cNvPr>
          <p:cNvSpPr txBox="1"/>
          <p:nvPr/>
        </p:nvSpPr>
        <p:spPr>
          <a:xfrm>
            <a:off x="8145359" y="2057343"/>
            <a:ext cx="16652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94,7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тыс. выпускников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13976EA-AB8B-40AD-B2B6-DE9DEE4B12A9}"/>
              </a:ext>
            </a:extLst>
          </p:cNvPr>
          <p:cNvGraphicFramePr/>
          <p:nvPr/>
        </p:nvGraphicFramePr>
        <p:xfrm>
          <a:off x="342805" y="2770338"/>
          <a:ext cx="3785120" cy="211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" name="TextBox 131">
            <a:extLst>
              <a:ext uri="{FF2B5EF4-FFF2-40B4-BE49-F238E27FC236}">
                <a16:creationId xmlns:a16="http://schemas.microsoft.com/office/drawing/2014/main" id="{783684C6-7EDE-4A97-B437-C8D000831268}"/>
              </a:ext>
            </a:extLst>
          </p:cNvPr>
          <p:cNvSpPr txBox="1"/>
          <p:nvPr/>
        </p:nvSpPr>
        <p:spPr>
          <a:xfrm>
            <a:off x="501636" y="2481666"/>
            <a:ext cx="2710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Доля выпускников в общей численности выпускников, %</a:t>
            </a:r>
          </a:p>
        </p:txBody>
      </p:sp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1E11D988-5572-443B-9F5F-B899199A7020}"/>
              </a:ext>
            </a:extLst>
          </p:cNvPr>
          <p:cNvGraphicFramePr/>
          <p:nvPr/>
        </p:nvGraphicFramePr>
        <p:xfrm>
          <a:off x="3959143" y="2766098"/>
          <a:ext cx="3785120" cy="218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4" name="TextBox 143">
            <a:extLst>
              <a:ext uri="{FF2B5EF4-FFF2-40B4-BE49-F238E27FC236}">
                <a16:creationId xmlns:a16="http://schemas.microsoft.com/office/drawing/2014/main" id="{3C86AB8A-1710-410B-8116-105FA283CC97}"/>
              </a:ext>
            </a:extLst>
          </p:cNvPr>
          <p:cNvSpPr txBox="1"/>
          <p:nvPr/>
        </p:nvSpPr>
        <p:spPr>
          <a:xfrm>
            <a:off x="4247889" y="2482262"/>
            <a:ext cx="2710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Доля выпускников в общей численности выпускников, %</a:t>
            </a: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871966-9A0C-CE51-4585-74E56A65BE0C}"/>
              </a:ext>
            </a:extLst>
          </p:cNvPr>
          <p:cNvGrpSpPr/>
          <p:nvPr/>
        </p:nvGrpSpPr>
        <p:grpSpPr>
          <a:xfrm>
            <a:off x="598241" y="1421327"/>
            <a:ext cx="3256638" cy="853149"/>
            <a:chOff x="657003" y="1756148"/>
            <a:chExt cx="3256638" cy="8531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319E13-376F-1BFE-5DFB-54A3A3389FF3}"/>
                </a:ext>
              </a:extLst>
            </p:cNvPr>
            <p:cNvSpPr txBox="1"/>
            <p:nvPr/>
          </p:nvSpPr>
          <p:spPr>
            <a:xfrm>
              <a:off x="657003" y="1756148"/>
              <a:ext cx="325663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0D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СТРУКТУРА ВЫПУСКА СИСТЕМЫ СПО 2022 Г.</a:t>
              </a:r>
            </a:p>
          </p:txBody>
        </p:sp>
        <p:sp>
          <p:nvSpPr>
            <p:cNvPr id="5" name="object 51">
              <a:extLst>
                <a:ext uri="{FF2B5EF4-FFF2-40B4-BE49-F238E27FC236}">
                  <a16:creationId xmlns:a16="http://schemas.microsoft.com/office/drawing/2014/main" id="{6BE5DA41-EF8E-DA57-D56A-6E6F1DFCFBDA}"/>
                </a:ext>
              </a:extLst>
            </p:cNvPr>
            <p:cNvSpPr txBox="1"/>
            <p:nvPr/>
          </p:nvSpPr>
          <p:spPr>
            <a:xfrm>
              <a:off x="1522443" y="2026775"/>
              <a:ext cx="2211763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 marR="5080">
                <a:spcBef>
                  <a:spcPts val="204"/>
                </a:spcBef>
                <a:defRPr sz="1200">
                  <a:latin typeface="Montserrat" pitchFamily="2" charset="-52"/>
                  <a:cs typeface="Arial" panose="020B0604020202020204" pitchFamily="34" charset="0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выпускников</a:t>
              </a:r>
            </a:p>
          </p:txBody>
        </p:sp>
        <p:sp>
          <p:nvSpPr>
            <p:cNvPr id="11" name="object 50">
              <a:extLst>
                <a:ext uri="{FF2B5EF4-FFF2-40B4-BE49-F238E27FC236}">
                  <a16:creationId xmlns:a16="http://schemas.microsoft.com/office/drawing/2014/main" id="{3E55B257-444E-9AF4-387A-556B9174299A}"/>
                </a:ext>
              </a:extLst>
            </p:cNvPr>
            <p:cNvSpPr txBox="1"/>
            <p:nvPr/>
          </p:nvSpPr>
          <p:spPr>
            <a:xfrm>
              <a:off x="681037" y="1891013"/>
              <a:ext cx="923033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773,8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тыс.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51">
              <a:extLst>
                <a:ext uri="{FF2B5EF4-FFF2-40B4-BE49-F238E27FC236}">
                  <a16:creationId xmlns:a16="http://schemas.microsoft.com/office/drawing/2014/main" id="{5088794D-9532-5281-06FE-112630B4B2D0}"/>
                </a:ext>
              </a:extLst>
            </p:cNvPr>
            <p:cNvSpPr txBox="1"/>
            <p:nvPr/>
          </p:nvSpPr>
          <p:spPr>
            <a:xfrm>
              <a:off x="1471996" y="2425379"/>
              <a:ext cx="2426051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человек по целевым договорам </a:t>
              </a:r>
            </a:p>
          </p:txBody>
        </p:sp>
        <p:sp>
          <p:nvSpPr>
            <p:cNvPr id="14" name="object 50">
              <a:extLst>
                <a:ext uri="{FF2B5EF4-FFF2-40B4-BE49-F238E27FC236}">
                  <a16:creationId xmlns:a16="http://schemas.microsoft.com/office/drawing/2014/main" id="{2B679C07-CA9B-E636-9C5F-4054DD9D3673}"/>
                </a:ext>
              </a:extLst>
            </p:cNvPr>
            <p:cNvSpPr txBox="1"/>
            <p:nvPr/>
          </p:nvSpPr>
          <p:spPr>
            <a:xfrm>
              <a:off x="682486" y="2288696"/>
              <a:ext cx="78951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тыс.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4777EC01-BACA-B612-EDC5-CA44F3FAAE34}"/>
              </a:ext>
            </a:extLst>
          </p:cNvPr>
          <p:cNvGrpSpPr/>
          <p:nvPr/>
        </p:nvGrpSpPr>
        <p:grpSpPr>
          <a:xfrm>
            <a:off x="4347078" y="1415607"/>
            <a:ext cx="3301134" cy="855094"/>
            <a:chOff x="657003" y="2941086"/>
            <a:chExt cx="3301134" cy="8550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484211-CB55-A287-112D-5F6BDB870195}"/>
                </a:ext>
              </a:extLst>
            </p:cNvPr>
            <p:cNvSpPr txBox="1"/>
            <p:nvPr/>
          </p:nvSpPr>
          <p:spPr>
            <a:xfrm>
              <a:off x="657003" y="2941086"/>
              <a:ext cx="330113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0DF"/>
                  </a:solidFill>
                  <a:effectLst/>
                  <a:uLnTx/>
                  <a:uFillTx/>
                  <a:latin typeface="Montserrat" pitchFamily="2" charset="-52"/>
                  <a:ea typeface="+mn-ea"/>
                  <a:cs typeface="Arial" panose="020B0604020202020204" pitchFamily="34" charset="0"/>
                </a:rPr>
                <a:t>СТРУКТУРА ВЫПУСКА СИСТЕМЫ СПО 2024 Г.</a:t>
              </a:r>
            </a:p>
          </p:txBody>
        </p:sp>
        <p:sp>
          <p:nvSpPr>
            <p:cNvPr id="20" name="object 51">
              <a:extLst>
                <a:ext uri="{FF2B5EF4-FFF2-40B4-BE49-F238E27FC236}">
                  <a16:creationId xmlns:a16="http://schemas.microsoft.com/office/drawing/2014/main" id="{80A93A65-CEAE-2D30-8469-8B5800D38FC5}"/>
                </a:ext>
              </a:extLst>
            </p:cNvPr>
            <p:cNvSpPr txBox="1"/>
            <p:nvPr/>
          </p:nvSpPr>
          <p:spPr>
            <a:xfrm>
              <a:off x="1376688" y="3221734"/>
              <a:ext cx="2360247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 marR="5080">
                <a:spcBef>
                  <a:spcPts val="204"/>
                </a:spcBef>
                <a:defRPr sz="1200">
                  <a:latin typeface="Montserrat" pitchFamily="2" charset="-52"/>
                  <a:cs typeface="Arial" panose="020B0604020202020204" pitchFamily="34" charset="0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выпускников</a:t>
              </a:r>
            </a:p>
          </p:txBody>
        </p:sp>
        <p:sp>
          <p:nvSpPr>
            <p:cNvPr id="21" name="object 50">
              <a:extLst>
                <a:ext uri="{FF2B5EF4-FFF2-40B4-BE49-F238E27FC236}">
                  <a16:creationId xmlns:a16="http://schemas.microsoft.com/office/drawing/2014/main" id="{B8EF9BC9-6179-14BA-B3B7-BA3DF711CA0A}"/>
                </a:ext>
              </a:extLst>
            </p:cNvPr>
            <p:cNvSpPr txBox="1"/>
            <p:nvPr/>
          </p:nvSpPr>
          <p:spPr>
            <a:xfrm>
              <a:off x="681038" y="3175568"/>
              <a:ext cx="81451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862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тыс.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51">
              <a:extLst>
                <a:ext uri="{FF2B5EF4-FFF2-40B4-BE49-F238E27FC236}">
                  <a16:creationId xmlns:a16="http://schemas.microsoft.com/office/drawing/2014/main" id="{95AD5603-16A0-A2AB-F259-58B005BE34A8}"/>
                </a:ext>
              </a:extLst>
            </p:cNvPr>
            <p:cNvSpPr txBox="1"/>
            <p:nvPr/>
          </p:nvSpPr>
          <p:spPr>
            <a:xfrm>
              <a:off x="1391613" y="3636607"/>
              <a:ext cx="2426051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тыс. человек по целевым договорам </a:t>
              </a:r>
            </a:p>
          </p:txBody>
        </p:sp>
        <p:sp>
          <p:nvSpPr>
            <p:cNvPr id="23" name="object 50">
              <a:extLst>
                <a:ext uri="{FF2B5EF4-FFF2-40B4-BE49-F238E27FC236}">
                  <a16:creationId xmlns:a16="http://schemas.microsoft.com/office/drawing/2014/main" id="{688FD173-0EA6-6820-9115-B19F119D03B2}"/>
                </a:ext>
              </a:extLst>
            </p:cNvPr>
            <p:cNvSpPr txBox="1"/>
            <p:nvPr/>
          </p:nvSpPr>
          <p:spPr>
            <a:xfrm>
              <a:off x="681038" y="3567912"/>
              <a:ext cx="961748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22,9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9" name="Google Shape;286;p52">
            <a:extLst>
              <a:ext uri="{FF2B5EF4-FFF2-40B4-BE49-F238E27FC236}">
                <a16:creationId xmlns:a16="http://schemas.microsoft.com/office/drawing/2014/main" id="{B5699AD9-99DA-46A7-AE83-A688C06A2F66}"/>
              </a:ext>
            </a:extLst>
          </p:cNvPr>
          <p:cNvSpPr/>
          <p:nvPr/>
        </p:nvSpPr>
        <p:spPr>
          <a:xfrm>
            <a:off x="7827892" y="1615011"/>
            <a:ext cx="181761" cy="325657"/>
          </a:xfrm>
          <a:prstGeom prst="homePlate">
            <a:avLst>
              <a:gd name="adj" fmla="val 100000"/>
            </a:avLst>
          </a:prstGeom>
          <a:solidFill>
            <a:srgbClr val="00206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356" tIns="108356" rIns="108356" bIns="108356" anchor="ctr" anchorCtr="0">
            <a:noAutofit/>
          </a:bodyPr>
          <a:lstStyle/>
          <a:p>
            <a:pPr marL="0" marR="0" lvl="0" indent="0" algn="ctr" defTabSz="1083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4" b="0" i="0" u="none" strike="noStrike" kern="1200" cap="none" spc="0" normalizeH="0" baseline="0" noProof="0">
              <a:ln>
                <a:noFill/>
              </a:ln>
              <a:solidFill>
                <a:srgbClr val="01257F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7" name="Google Shape;652;p81">
            <a:extLst>
              <a:ext uri="{FF2B5EF4-FFF2-40B4-BE49-F238E27FC236}">
                <a16:creationId xmlns:a16="http://schemas.microsoft.com/office/drawing/2014/main" id="{0942CCE1-8E3F-4501-860D-F6088CE0374E}"/>
              </a:ext>
            </a:extLst>
          </p:cNvPr>
          <p:cNvSpPr/>
          <p:nvPr/>
        </p:nvSpPr>
        <p:spPr>
          <a:xfrm>
            <a:off x="8064904" y="3399585"/>
            <a:ext cx="3010342" cy="1484836"/>
          </a:xfrm>
          <a:prstGeom prst="roundRect">
            <a:avLst>
              <a:gd name="adj" fmla="val 1080"/>
            </a:avLst>
          </a:prstGeom>
          <a:solidFill>
            <a:schemeClr val="lt1">
              <a:alpha val="69803"/>
            </a:schemeClr>
          </a:solidFill>
          <a:ln>
            <a:solidFill>
              <a:srgbClr val="D2D9E9"/>
            </a:solidFill>
          </a:ln>
        </p:spPr>
        <p:txBody>
          <a:bodyPr spcFirstLastPara="1" wrap="square" lIns="81275" tIns="40623" rIns="81275" bIns="40623" anchor="t" anchorCtr="0">
            <a:noAutofit/>
          </a:bodyPr>
          <a:lstStyle/>
          <a:p>
            <a:pPr lvl="0" defTabSz="1083720">
              <a:defRPr/>
            </a:pPr>
            <a:r>
              <a:rPr lang="ru-RU" sz="1050" b="1" dirty="0">
                <a:solidFill>
                  <a:srgbClr val="00A0DF"/>
                </a:solidFill>
                <a:latin typeface="Montserrat" pitchFamily="2" charset="-52"/>
                <a:cs typeface="Arial" panose="020B0604020202020204" pitchFamily="34" charset="0"/>
              </a:rPr>
              <a:t>2025 г.</a:t>
            </a:r>
          </a:p>
          <a:p>
            <a:pPr lvl="0" defTabSz="1083720">
              <a:defRPr/>
            </a:pPr>
            <a:endParaRPr lang="ru-RU" sz="1050" b="1" dirty="0">
              <a:solidFill>
                <a:srgbClr val="00A0DF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defTabSz="1083720">
              <a:defRPr/>
            </a:pP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506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кластеров 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регионах по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отраслям</a:t>
            </a:r>
          </a:p>
          <a:p>
            <a:pPr defTabSz="1083720">
              <a:defRPr/>
            </a:pP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2025г. - 136 кластеров</a:t>
            </a:r>
          </a:p>
          <a:p>
            <a:pPr defTabSz="1083720">
              <a:defRPr/>
            </a:pP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Отремонтировано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колледжа</a:t>
            </a:r>
          </a:p>
          <a:p>
            <a:pPr defTabSz="1083720">
              <a:defRPr/>
            </a:pP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Капремонт осуществлён 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267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организациях»</a:t>
            </a:r>
          </a:p>
          <a:p>
            <a:pPr lvl="0" defTabSz="1083720">
              <a:defRPr/>
            </a:pP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концу 2026 года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 войдут все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регионов РФ </a:t>
            </a:r>
          </a:p>
        </p:txBody>
      </p:sp>
    </p:spTree>
    <p:extLst>
      <p:ext uri="{BB962C8B-B14F-4D97-AF65-F5344CB8AC3E}">
        <p14:creationId xmlns:p14="http://schemas.microsoft.com/office/powerpoint/2010/main" val="250456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70" y="3672652"/>
            <a:ext cx="10515600" cy="47609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Cyr" panose="020B0604020202020204" pitchFamily="34" charset="0"/>
                <a:ea typeface="+mn-ea"/>
                <a:cs typeface="+mn-cs"/>
              </a:rPr>
              <a:t>Контингент в образовательных организациях РФ, реализующих программы СПО в области транспорта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55629"/>
              </p:ext>
            </p:extLst>
          </p:nvPr>
        </p:nvGraphicFramePr>
        <p:xfrm>
          <a:off x="700754" y="972205"/>
          <a:ext cx="10781232" cy="247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6588">
                  <a:extLst>
                    <a:ext uri="{9D8B030D-6E8A-4147-A177-3AD203B41FA5}">
                      <a16:colId xmlns:a16="http://schemas.microsoft.com/office/drawing/2014/main" val="79088481"/>
                    </a:ext>
                  </a:extLst>
                </a:gridCol>
                <a:gridCol w="1515841">
                  <a:extLst>
                    <a:ext uri="{9D8B030D-6E8A-4147-A177-3AD203B41FA5}">
                      <a16:colId xmlns:a16="http://schemas.microsoft.com/office/drawing/2014/main" val="995132455"/>
                    </a:ext>
                  </a:extLst>
                </a:gridCol>
                <a:gridCol w="1308842">
                  <a:extLst>
                    <a:ext uri="{9D8B030D-6E8A-4147-A177-3AD203B41FA5}">
                      <a16:colId xmlns:a16="http://schemas.microsoft.com/office/drawing/2014/main" val="769160946"/>
                    </a:ext>
                  </a:extLst>
                </a:gridCol>
                <a:gridCol w="1147123">
                  <a:extLst>
                    <a:ext uri="{9D8B030D-6E8A-4147-A177-3AD203B41FA5}">
                      <a16:colId xmlns:a16="http://schemas.microsoft.com/office/drawing/2014/main" val="3436193455"/>
                    </a:ext>
                  </a:extLst>
                </a:gridCol>
                <a:gridCol w="1144967">
                  <a:extLst>
                    <a:ext uri="{9D8B030D-6E8A-4147-A177-3AD203B41FA5}">
                      <a16:colId xmlns:a16="http://schemas.microsoft.com/office/drawing/2014/main" val="521713806"/>
                    </a:ext>
                  </a:extLst>
                </a:gridCol>
                <a:gridCol w="1144967">
                  <a:extLst>
                    <a:ext uri="{9D8B030D-6E8A-4147-A177-3AD203B41FA5}">
                      <a16:colId xmlns:a16="http://schemas.microsoft.com/office/drawing/2014/main" val="2037367645"/>
                    </a:ext>
                  </a:extLst>
                </a:gridCol>
                <a:gridCol w="812904">
                  <a:extLst>
                    <a:ext uri="{9D8B030D-6E8A-4147-A177-3AD203B41FA5}">
                      <a16:colId xmlns:a16="http://schemas.microsoft.com/office/drawing/2014/main" val="2328019297"/>
                    </a:ext>
                  </a:extLst>
                </a:gridCol>
              </a:tblGrid>
              <a:tr h="16192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СПО-1, 2024 г., число организаций, федеральные организации и субъекты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6246072"/>
                  </a:ext>
                </a:extLst>
              </a:tr>
              <a:tr h="346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Минтранс и ФА транспорта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остальные ФОИВ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субъекты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980856"/>
                  </a:ext>
                </a:extLst>
              </a:tr>
              <a:tr h="315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гол.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фил.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гол.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фил.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гол.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фил.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80173847"/>
                  </a:ext>
                </a:extLst>
              </a:tr>
              <a:tr h="58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Техника и технологии наземного транспорта 23.00.00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1118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654234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Аэронавигация и эксплуатация авиационной и ракетно-космической техники 25.00.00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0698505"/>
                  </a:ext>
                </a:extLst>
              </a:tr>
              <a:tr h="44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Техника и технологии кораблестроения и водного транспорта 26.00.00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3372438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D955-E6F8-4E7F-A183-35437DB89F74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28283"/>
              </p:ext>
            </p:extLst>
          </p:nvPr>
        </p:nvGraphicFramePr>
        <p:xfrm>
          <a:off x="700752" y="4335208"/>
          <a:ext cx="10781234" cy="207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1161">
                  <a:extLst>
                    <a:ext uri="{9D8B030D-6E8A-4147-A177-3AD203B41FA5}">
                      <a16:colId xmlns:a16="http://schemas.microsoft.com/office/drawing/2014/main" val="848945372"/>
                    </a:ext>
                  </a:extLst>
                </a:gridCol>
                <a:gridCol w="2261318">
                  <a:extLst>
                    <a:ext uri="{9D8B030D-6E8A-4147-A177-3AD203B41FA5}">
                      <a16:colId xmlns:a16="http://schemas.microsoft.com/office/drawing/2014/main" val="2047132487"/>
                    </a:ext>
                  </a:extLst>
                </a:gridCol>
                <a:gridCol w="1758803">
                  <a:extLst>
                    <a:ext uri="{9D8B030D-6E8A-4147-A177-3AD203B41FA5}">
                      <a16:colId xmlns:a16="http://schemas.microsoft.com/office/drawing/2014/main" val="3601525696"/>
                    </a:ext>
                  </a:extLst>
                </a:gridCol>
                <a:gridCol w="2169952">
                  <a:extLst>
                    <a:ext uri="{9D8B030D-6E8A-4147-A177-3AD203B41FA5}">
                      <a16:colId xmlns:a16="http://schemas.microsoft.com/office/drawing/2014/main" val="4261321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Минтранс и ФА транспорта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остальные ФОИВ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субъекты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963598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93286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Техника и технологии наземного транспорта 23.00.00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43 310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19 102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255 561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88094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Аэронавигация и эксплуатация авиационной и ракетно-космической техники 25.00.00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7 815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1 041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8 783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067903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Техника и технологии кораблестроения и водного транспорта 26.00.00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19 280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9 993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14 006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958523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6509" y="233101"/>
            <a:ext cx="11055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Cyr" panose="020B0604020202020204" pitchFamily="34" charset="0"/>
              </a:rPr>
              <a:t>Число организаций РФ, реализующих образовательные программы СПО в области транспорта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8340" y="6611779"/>
            <a:ext cx="105789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002060"/>
                </a:solidFill>
                <a:latin typeface="Arial Cyr" panose="020B0604020202020204" pitchFamily="34" charset="0"/>
              </a:rPr>
              <a:t>*за вычетом организаций, реализующих две специальности СПО: 23.02.02 Автомобиле и тракторостроение, 26.02.02 Судостроение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68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CCE0D2C-37F9-752B-D778-9930C077630A}"/>
              </a:ext>
            </a:extLst>
          </p:cNvPr>
          <p:cNvSpPr/>
          <p:nvPr/>
        </p:nvSpPr>
        <p:spPr>
          <a:xfrm>
            <a:off x="4804091" y="2892784"/>
            <a:ext cx="1934692" cy="6663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8D34C16-BBAA-5C75-5108-8EBABCBD1250}"/>
              </a:ext>
            </a:extLst>
          </p:cNvPr>
          <p:cNvSpPr/>
          <p:nvPr/>
        </p:nvSpPr>
        <p:spPr>
          <a:xfrm>
            <a:off x="4784341" y="3830275"/>
            <a:ext cx="1946268" cy="6663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E1C1188-06E6-3B9A-3419-96B9F48EABBE}"/>
              </a:ext>
            </a:extLst>
          </p:cNvPr>
          <p:cNvSpPr/>
          <p:nvPr/>
        </p:nvSpPr>
        <p:spPr>
          <a:xfrm>
            <a:off x="4789572" y="4692803"/>
            <a:ext cx="1985041" cy="6663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BD7C3CF-EFAB-AB1F-E057-8C03072BAB20}"/>
              </a:ext>
            </a:extLst>
          </p:cNvPr>
          <p:cNvSpPr/>
          <p:nvPr/>
        </p:nvSpPr>
        <p:spPr>
          <a:xfrm>
            <a:off x="4836827" y="1922789"/>
            <a:ext cx="1937786" cy="6663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318" y="401387"/>
            <a:ext cx="11157512" cy="40967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Образование в транспортном комплексе: основные показатели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6827" y="2050501"/>
            <a:ext cx="141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РУТ (МИИТ)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45739" y="685800"/>
          <a:ext cx="4439906" cy="589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68136" y="4742855"/>
            <a:ext cx="1755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университета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филиалов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5645" y="3832331"/>
            <a:ext cx="210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университетов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филиал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3742" y="2901587"/>
            <a:ext cx="1876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университетов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филиалов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48415" y="6111562"/>
            <a:ext cx="207422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Очно обучается :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2638" y="6111562"/>
            <a:ext cx="2033890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164 774 чел.  (71%)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085" y="1197219"/>
            <a:ext cx="12191999" cy="2263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FF38EB27-C277-469A-9F69-61A47B27B2DC}"/>
              </a:ext>
            </a:extLst>
          </p:cNvPr>
          <p:cNvGraphicFramePr>
            <a:graphicFrameLocks/>
          </p:cNvGraphicFramePr>
          <p:nvPr/>
        </p:nvGraphicFramePr>
        <p:xfrm>
          <a:off x="6893733" y="1525506"/>
          <a:ext cx="4952527" cy="493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5645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3158" y="26505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Транспортное образование: основные показатели 2025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86629" y="1685493"/>
          <a:ext cx="9895129" cy="43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212546" y="3600845"/>
            <a:ext cx="1846527" cy="49473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Прием 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65 642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17808" y="3600846"/>
            <a:ext cx="1727900" cy="6117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Выпуск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46 937 (20%)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9595" y="3303124"/>
            <a:ext cx="1280160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34 702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чел. 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1279" y="4119794"/>
            <a:ext cx="1396793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30 940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чел. СПО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4138752" y="3175481"/>
            <a:ext cx="1920321" cy="447965"/>
          </a:xfrm>
          <a:prstGeom prst="upArrow">
            <a:avLst>
              <a:gd name="adj1" fmla="val 69047"/>
              <a:gd name="adj2" fmla="val 5102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61197" y="4095575"/>
            <a:ext cx="2068436" cy="520568"/>
          </a:xfrm>
          <a:prstGeom prst="downArrow">
            <a:avLst>
              <a:gd name="adj1" fmla="val 65043"/>
              <a:gd name="adj2" fmla="val 53523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00427" y="4745001"/>
            <a:ext cx="82266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22 772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24145" y="2733949"/>
            <a:ext cx="871947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24 165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9257267" y="2641048"/>
            <a:ext cx="1578418" cy="802143"/>
          </a:xfrm>
          <a:prstGeom prst="downArrow">
            <a:avLst>
              <a:gd name="adj1" fmla="val 50000"/>
              <a:gd name="adj2" fmla="val 48462"/>
            </a:avLst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9257267" y="4389120"/>
            <a:ext cx="1708982" cy="838726"/>
          </a:xfrm>
          <a:prstGeom prst="upArrow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9828" y="5895383"/>
            <a:ext cx="215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Целевое обучение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7803" y="5939315"/>
            <a:ext cx="2610843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24 641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студентов (10,6%)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85" y="1197219"/>
            <a:ext cx="12191999" cy="2263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87B3873F-09E3-4D6B-84AF-15C95B6246D7}"/>
              </a:ext>
            </a:extLst>
          </p:cNvPr>
          <p:cNvSpPr/>
          <p:nvPr/>
        </p:nvSpPr>
        <p:spPr>
          <a:xfrm>
            <a:off x="5672195" y="2728665"/>
            <a:ext cx="135877" cy="1777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1F6C6EC7-846A-4C4E-B105-089CED8B82C8}"/>
              </a:ext>
            </a:extLst>
          </p:cNvPr>
          <p:cNvSpPr/>
          <p:nvPr/>
        </p:nvSpPr>
        <p:spPr>
          <a:xfrm>
            <a:off x="10611996" y="4854388"/>
            <a:ext cx="132203" cy="19413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5825CDBE-1485-4663-AF43-8428434881D7}"/>
              </a:ext>
            </a:extLst>
          </p:cNvPr>
          <p:cNvSpPr/>
          <p:nvPr/>
        </p:nvSpPr>
        <p:spPr>
          <a:xfrm>
            <a:off x="5657287" y="5110873"/>
            <a:ext cx="150785" cy="156222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id="{6842469A-1051-4931-AB8F-679C3C8EDA5A}"/>
              </a:ext>
            </a:extLst>
          </p:cNvPr>
          <p:cNvSpPr/>
          <p:nvPr/>
        </p:nvSpPr>
        <p:spPr>
          <a:xfrm>
            <a:off x="10496092" y="2830057"/>
            <a:ext cx="115905" cy="16863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2751" y="75041"/>
            <a:ext cx="11495565" cy="99701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Транспортное образование: образовательные программы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576" y="3749235"/>
            <a:ext cx="39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Количественная доля ФГОС по уровням образования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36231" y="4620682"/>
            <a:ext cx="22763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Σ</a:t>
            </a:r>
            <a:r>
              <a:rPr lang="ru-RU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185 Ф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ГОС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программам  СПО, бакалавриата, магистратура, специалитета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33289" y="1026022"/>
          <a:ext cx="3900947" cy="302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/>
        </p:nvGraphicFramePr>
        <p:xfrm>
          <a:off x="4048104" y="1086655"/>
          <a:ext cx="7806344" cy="310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CB8F7F4-291A-4DA2-ADCF-04C0C2B00029}"/>
              </a:ext>
            </a:extLst>
          </p:cNvPr>
          <p:cNvSpPr txBox="1"/>
          <p:nvPr/>
        </p:nvSpPr>
        <p:spPr>
          <a:xfrm>
            <a:off x="472751" y="887392"/>
            <a:ext cx="326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Структура подготовки по видам программ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E2E11CA-419A-4918-8124-F1015605B4B9}"/>
              </a:ext>
            </a:extLst>
          </p:cNvPr>
          <p:cNvGraphicFramePr>
            <a:graphicFrameLocks/>
          </p:cNvGraphicFramePr>
          <p:nvPr/>
        </p:nvGraphicFramePr>
        <p:xfrm>
          <a:off x="161365" y="4417974"/>
          <a:ext cx="4542609" cy="222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4817098" y="4417974"/>
          <a:ext cx="4374036" cy="222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0149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142" y="143069"/>
            <a:ext cx="10473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Bahnschrift SemiBold Condensed" panose="020B0502040204020203" pitchFamily="34" charset="0"/>
              </a:rPr>
              <a:t>Количество реализуемых программ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Bahnschrift SemiBold Condensed" panose="020B0502040204020203" pitchFamily="34" charset="0"/>
              </a:rPr>
              <a:t> в университетах транспортного комплекса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5663-CC8D-4199-B965-257DA978A3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025" y="6196847"/>
            <a:ext cx="11797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Всего программы,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реализуемые в </a:t>
            </a:r>
            <a:r>
              <a:rPr kumimoji="0" lang="ru-RU" sz="14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транспортном образовании,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относятся к 28 УГСН (без учета программ высшей квалификации) 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2F96E78-1DDE-4A5B-9370-98DD2E120B93}"/>
              </a:ext>
            </a:extLst>
          </p:cNvPr>
          <p:cNvGraphicFramePr>
            <a:graphicFrameLocks/>
          </p:cNvGraphicFramePr>
          <p:nvPr/>
        </p:nvGraphicFramePr>
        <p:xfrm>
          <a:off x="537882" y="806824"/>
          <a:ext cx="11362765" cy="539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5243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РУТ(МИИТ)">
      <a:dk1>
        <a:srgbClr val="000000"/>
      </a:dk1>
      <a:lt1>
        <a:srgbClr val="FFFFFF"/>
      </a:lt1>
      <a:dk2>
        <a:srgbClr val="174193"/>
      </a:dk2>
      <a:lt2>
        <a:srgbClr val="E7E6E6"/>
      </a:lt2>
      <a:accent1>
        <a:srgbClr val="D71B04"/>
      </a:accent1>
      <a:accent2>
        <a:srgbClr val="F8B232"/>
      </a:accent2>
      <a:accent3>
        <a:srgbClr val="026631"/>
      </a:accent3>
      <a:accent4>
        <a:srgbClr val="A6A4A6"/>
      </a:accent4>
      <a:accent5>
        <a:srgbClr val="184093"/>
      </a:accent5>
      <a:accent6>
        <a:srgbClr val="FF9300"/>
      </a:accent6>
      <a:hlink>
        <a:srgbClr val="7980FF"/>
      </a:hlink>
      <a:folHlink>
        <a:srgbClr val="01189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6B7EF589-0567-FF4A-92ED-368F7BAA806A}" vid="{8771936E-7FC5-F249-82E7-C7852981BE45}"/>
    </a:ext>
  </a:extLst>
</a:theme>
</file>

<file path=ppt/theme/theme4.xml><?xml version="1.0" encoding="utf-8"?>
<a:theme xmlns:a="http://schemas.openxmlformats.org/drawingml/2006/main" name="3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1005</Words>
  <Application>Microsoft Office PowerPoint</Application>
  <PresentationFormat>Широкоэкранный</PresentationFormat>
  <Paragraphs>217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Arial Cyr</vt:lpstr>
      <vt:lpstr>Bahnschrift SemiBold Condensed</vt:lpstr>
      <vt:lpstr>Bahnschrift SemiCondensed</vt:lpstr>
      <vt:lpstr>Calibri</vt:lpstr>
      <vt:lpstr>Calibri Light</vt:lpstr>
      <vt:lpstr>Montserrat</vt:lpstr>
      <vt:lpstr>Tahoma</vt:lpstr>
      <vt:lpstr>1_Тема Office</vt:lpstr>
      <vt:lpstr>2_Тема Office</vt:lpstr>
      <vt:lpstr>3_Тема Office</vt:lpstr>
      <vt:lpstr>3_Office Theme</vt:lpstr>
      <vt:lpstr>Тема Office</vt:lpstr>
      <vt:lpstr>4_Тема Office</vt:lpstr>
      <vt:lpstr>6_Тема Office</vt:lpstr>
      <vt:lpstr>Особенности подготовки рабочих кадров и специалистов для транспортной отрасли в контексте современных вызовов</vt:lpstr>
      <vt:lpstr>Презентация PowerPoint</vt:lpstr>
      <vt:lpstr>Презентация PowerPoint</vt:lpstr>
      <vt:lpstr>Презентация PowerPoint</vt:lpstr>
      <vt:lpstr>Контингент в образовательных организациях РФ, реализующих программы СПО в области транспорта</vt:lpstr>
      <vt:lpstr>Образование в транспортном комплексе: основные показатели</vt:lpstr>
      <vt:lpstr>Транспортное образование: основные показатели 2025</vt:lpstr>
      <vt:lpstr>Транспортное образование: образовательные программы</vt:lpstr>
      <vt:lpstr>Презентация PowerPoint</vt:lpstr>
      <vt:lpstr>Презентация PowerPoint</vt:lpstr>
      <vt:lpstr>Среднее профессиональное образование:  источники финансирования</vt:lpstr>
      <vt:lpstr>Объекты инфраструктуры (площадь в тыс. кв.м.)</vt:lpstr>
      <vt:lpstr>Международная деятельность: количество иностранных студентов* </vt:lpstr>
      <vt:lpstr>Международная деятельность: основные показатели (2024-2025 уч. год)</vt:lpstr>
      <vt:lpstr>Благодарим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кадров для транспортного комплекса:  результаты мониторинга образовательных организаций</dc:title>
  <dc:creator>Елена</dc:creator>
  <cp:lastModifiedBy>Ломтева Елена Владимировна</cp:lastModifiedBy>
  <cp:revision>42</cp:revision>
  <cp:lastPrinted>2025-09-29T17:25:02Z</cp:lastPrinted>
  <dcterms:created xsi:type="dcterms:W3CDTF">2025-09-28T11:02:46Z</dcterms:created>
  <dcterms:modified xsi:type="dcterms:W3CDTF">2026-02-26T15:35:08Z</dcterms:modified>
</cp:coreProperties>
</file>