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72" r:id="rId1"/>
  </p:sldMasterIdLst>
  <p:notesMasterIdLst>
    <p:notesMasterId r:id="rId15"/>
  </p:notesMasterIdLst>
  <p:sldIdLst>
    <p:sldId id="344" r:id="rId2"/>
    <p:sldId id="323" r:id="rId3"/>
    <p:sldId id="379" r:id="rId4"/>
    <p:sldId id="380" r:id="rId5"/>
    <p:sldId id="381" r:id="rId6"/>
    <p:sldId id="382" r:id="rId7"/>
    <p:sldId id="389" r:id="rId8"/>
    <p:sldId id="383" r:id="rId9"/>
    <p:sldId id="384" r:id="rId10"/>
    <p:sldId id="385" r:id="rId11"/>
    <p:sldId id="386" r:id="rId12"/>
    <p:sldId id="387" r:id="rId13"/>
    <p:sldId id="388" r:id="rId14"/>
  </p:sldIdLst>
  <p:sldSz cx="12960350" cy="6840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Основные стили" id="{9C5DBF73-5C8C-8D4C-BB54-DF085EC13081}">
          <p14:sldIdLst>
            <p14:sldId id="344"/>
            <p14:sldId id="323"/>
            <p14:sldId id="379"/>
            <p14:sldId id="380"/>
            <p14:sldId id="381"/>
            <p14:sldId id="382"/>
            <p14:sldId id="389"/>
            <p14:sldId id="383"/>
            <p14:sldId id="384"/>
            <p14:sldId id="385"/>
            <p14:sldId id="386"/>
            <p14:sldId id="387"/>
            <p14:sldId id="388"/>
          </p14:sldIdLst>
        </p14:section>
        <p14:section name="Финальные слайды" id="{4145BB14-2156-2145-AF78-8B8681ECBF54}">
          <p14:sldIdLst/>
        </p14:section>
      </p14:sectionLst>
    </p:ext>
    <p:ext uri="{EFAFB233-063F-42B5-8137-9DF3F51BA10A}">
      <p15:sldGuideLst xmlns:p15="http://schemas.microsoft.com/office/powerpoint/2012/main">
        <p15:guide id="1" orient="horz" pos="2154" userDrawn="1">
          <p15:clr>
            <a:srgbClr val="A4A3A4"/>
          </p15:clr>
        </p15:guide>
        <p15:guide id="2" pos="40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РАНХиГС РАНХиГС" initials="РР" lastIdx="2" clrIdx="0">
    <p:extLst>
      <p:ext uri="{19B8F6BF-5375-455C-9EA6-DF929625EA0E}">
        <p15:presenceInfo xmlns:p15="http://schemas.microsoft.com/office/powerpoint/2012/main" userId="7692ba571812bb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125"/>
    <a:srgbClr val="A30236"/>
    <a:srgbClr val="3F5CBD"/>
    <a:srgbClr val="FF5C36"/>
    <a:srgbClr val="E6E6E6"/>
    <a:srgbClr val="AFABAB"/>
    <a:srgbClr val="879DC1"/>
    <a:srgbClr val="12A3AD"/>
    <a:srgbClr val="FF941A"/>
    <a:srgbClr val="EC9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807"/>
  </p:normalViewPr>
  <p:slideViewPr>
    <p:cSldViewPr snapToGrid="0">
      <p:cViewPr varScale="1">
        <p:scale>
          <a:sx n="106" d="100"/>
          <a:sy n="106" d="100"/>
        </p:scale>
        <p:origin x="114" y="180"/>
      </p:cViewPr>
      <p:guideLst>
        <p:guide orient="horz" pos="2154"/>
        <p:guide pos="40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0AE3-F1A2-394F-BC18-67F76EFC1ECD}" type="datetimeFigureOut">
              <a:rPr lang="ru-RU" smtClean="0"/>
              <a:t>10.03.2026</a:t>
            </a:fld>
            <a:endParaRPr lang="ru-RU"/>
          </a:p>
        </p:txBody>
      </p:sp>
      <p:sp>
        <p:nvSpPr>
          <p:cNvPr id="4" name="Образ слайда 3"/>
          <p:cNvSpPr>
            <a:spLocks noGrp="1" noRot="1" noChangeAspect="1"/>
          </p:cNvSpPr>
          <p:nvPr>
            <p:ph type="sldImg" idx="2"/>
          </p:nvPr>
        </p:nvSpPr>
        <p:spPr>
          <a:xfrm>
            <a:off x="506413" y="1143000"/>
            <a:ext cx="58451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9C60B-6F98-8646-A41A-70FA44D3BDF6}" type="slidenum">
              <a:rPr lang="ru-RU" smtClean="0"/>
              <a:t>‹#›</a:t>
            </a:fld>
            <a:endParaRPr lang="ru-RU"/>
          </a:p>
        </p:txBody>
      </p:sp>
    </p:spTree>
    <p:extLst>
      <p:ext uri="{BB962C8B-B14F-4D97-AF65-F5344CB8AC3E}">
        <p14:creationId xmlns:p14="http://schemas.microsoft.com/office/powerpoint/2010/main" val="255232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4" name="Рисунок 9">
            <a:extLst>
              <a:ext uri="{FF2B5EF4-FFF2-40B4-BE49-F238E27FC236}">
                <a16:creationId xmlns:a16="http://schemas.microsoft.com/office/drawing/2014/main" id="{ACD4A90A-0ABE-7243-8908-72C5650992CC}"/>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5" name="Прямоугольник 4">
            <a:extLst>
              <a:ext uri="{FF2B5EF4-FFF2-40B4-BE49-F238E27FC236}">
                <a16:creationId xmlns:a16="http://schemas.microsoft.com/office/drawing/2014/main" id="{1A77197B-380D-644E-9B90-7284D14AEC8D}"/>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B53E39C7-B630-C841-B628-08298DD98766}"/>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7" name="Straight Connector 16">
            <a:extLst>
              <a:ext uri="{FF2B5EF4-FFF2-40B4-BE49-F238E27FC236}">
                <a16:creationId xmlns:a16="http://schemas.microsoft.com/office/drawing/2014/main" id="{5BDB2FD8-6949-594D-AF72-5CE0FDE67F6D}"/>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DB7F7827-21D6-5054-F4C6-CF3F1E1A3316}"/>
              </a:ext>
            </a:extLst>
          </p:cNvPr>
          <p:cNvPicPr>
            <a:picLocks noChangeAspect="1"/>
          </p:cNvPicPr>
          <p:nvPr userDrawn="1"/>
        </p:nvPicPr>
        <p:blipFill>
          <a:blip r:embed="rId3"/>
          <a:stretch>
            <a:fillRect/>
          </a:stretch>
        </p:blipFill>
        <p:spPr>
          <a:xfrm>
            <a:off x="11902204" y="0"/>
            <a:ext cx="1058146" cy="6840538"/>
          </a:xfrm>
          <a:prstGeom prst="rect">
            <a:avLst/>
          </a:prstGeom>
        </p:spPr>
      </p:pic>
      <p:sp>
        <p:nvSpPr>
          <p:cNvPr id="40" name="Slide Number Placeholder 5">
            <a:extLst>
              <a:ext uri="{FF2B5EF4-FFF2-40B4-BE49-F238E27FC236}">
                <a16:creationId xmlns:a16="http://schemas.microsoft.com/office/drawing/2014/main" id="{CD2E3BB0-99F5-1045-9ADB-5FF98D23427A}"/>
              </a:ext>
            </a:extLst>
          </p:cNvPr>
          <p:cNvSpPr>
            <a:spLocks noGrp="1"/>
          </p:cNvSpPr>
          <p:nvPr>
            <p:ph type="sldNum" sz="quarter" idx="4"/>
          </p:nvPr>
        </p:nvSpPr>
        <p:spPr>
          <a:xfrm>
            <a:off x="-33970" y="266377"/>
            <a:ext cx="937565" cy="36419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73D4391C-B8C0-B24A-A837-316267417444}" type="slidenum">
              <a:rPr lang="ru-RU" smtClean="0"/>
              <a:pPr/>
              <a:t>‹#›</a:t>
            </a:fld>
            <a:endParaRPr lang="ru-RU" dirty="0"/>
          </a:p>
        </p:txBody>
      </p:sp>
    </p:spTree>
    <p:extLst>
      <p:ext uri="{BB962C8B-B14F-4D97-AF65-F5344CB8AC3E}">
        <p14:creationId xmlns:p14="http://schemas.microsoft.com/office/powerpoint/2010/main" val="887191122"/>
      </p:ext>
    </p:extLst>
  </p:cSld>
  <p:clrMapOvr>
    <a:masterClrMapping/>
  </p:clrMapOvr>
  <p:extLst>
    <p:ext uri="{DCECCB84-F9BA-43D5-87BE-67443E8EF086}">
      <p15:sldGuideLst xmlns:p15="http://schemas.microsoft.com/office/powerpoint/2012/main">
        <p15:guide id="1" orient="horz" pos="2154" userDrawn="1">
          <p15:clr>
            <a:srgbClr val="FBAE40"/>
          </p15:clr>
        </p15:guide>
        <p15:guide id="3" pos="4082" userDrawn="1">
          <p15:clr>
            <a:srgbClr val="FBAE40"/>
          </p15:clr>
        </p15:guide>
        <p15:guide id="4" orient="horz"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3_Рисунок с подписью">
    <p:spTree>
      <p:nvGrpSpPr>
        <p:cNvPr id="1" name=""/>
        <p:cNvGrpSpPr/>
        <p:nvPr/>
      </p:nvGrpSpPr>
      <p:grpSpPr>
        <a:xfrm>
          <a:off x="0" y="0"/>
          <a:ext cx="0" cy="0"/>
          <a:chOff x="0" y="0"/>
          <a:chExt cx="0" cy="0"/>
        </a:xfrm>
      </p:grpSpPr>
      <p:pic>
        <p:nvPicPr>
          <p:cNvPr id="17" name="Рисунок 9">
            <a:extLst>
              <a:ext uri="{FF2B5EF4-FFF2-40B4-BE49-F238E27FC236}">
                <a16:creationId xmlns:a16="http://schemas.microsoft.com/office/drawing/2014/main" id="{312AC08A-0C3F-974B-BD93-826A86886476}"/>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8" name="Прямоугольник 4">
            <a:extLst>
              <a:ext uri="{FF2B5EF4-FFF2-40B4-BE49-F238E27FC236}">
                <a16:creationId xmlns:a16="http://schemas.microsoft.com/office/drawing/2014/main" id="{D5800CC3-8BB1-6E4A-B449-86804D5C4D71}"/>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431EB201-11AF-9542-A909-0880047F2AF6}"/>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20" name="Straight Connector 19">
            <a:extLst>
              <a:ext uri="{FF2B5EF4-FFF2-40B4-BE49-F238E27FC236}">
                <a16:creationId xmlns:a16="http://schemas.microsoft.com/office/drawing/2014/main" id="{F0814AB4-58FB-AE44-9B65-2430CAFB56B2}"/>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92713" y="900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35ADFAC3-F2F2-2C4F-A0E5-E45C3D91474E}" type="datetime1">
              <a:rPr lang="ru-RU" smtClean="0"/>
              <a:t>10.03.2026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
        <p:nvSpPr>
          <p:cNvPr id="12" name="Picture Placeholder 2">
            <a:extLst>
              <a:ext uri="{FF2B5EF4-FFF2-40B4-BE49-F238E27FC236}">
                <a16:creationId xmlns:a16="http://schemas.microsoft.com/office/drawing/2014/main" id="{B47FAB26-A65D-A241-B811-CFF044D18B1A}"/>
              </a:ext>
            </a:extLst>
          </p:cNvPr>
          <p:cNvSpPr>
            <a:spLocks noGrp="1" noChangeAspect="1"/>
          </p:cNvSpPr>
          <p:nvPr>
            <p:ph type="pic" idx="13"/>
          </p:nvPr>
        </p:nvSpPr>
        <p:spPr>
          <a:xfrm>
            <a:off x="7019109" y="1674796"/>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3" name="Picture Placeholder 2">
            <a:extLst>
              <a:ext uri="{FF2B5EF4-FFF2-40B4-BE49-F238E27FC236}">
                <a16:creationId xmlns:a16="http://schemas.microsoft.com/office/drawing/2014/main" id="{D79F780C-3DBF-7240-9736-987FCF93B284}"/>
              </a:ext>
            </a:extLst>
          </p:cNvPr>
          <p:cNvSpPr>
            <a:spLocks noGrp="1" noChangeAspect="1"/>
          </p:cNvSpPr>
          <p:nvPr>
            <p:ph type="pic" idx="14"/>
          </p:nvPr>
        </p:nvSpPr>
        <p:spPr>
          <a:xfrm>
            <a:off x="9701349" y="1674796"/>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4" name="Picture Placeholder 2">
            <a:extLst>
              <a:ext uri="{FF2B5EF4-FFF2-40B4-BE49-F238E27FC236}">
                <a16:creationId xmlns:a16="http://schemas.microsoft.com/office/drawing/2014/main" id="{33C0F341-B7E5-3845-B426-CA74C3BDAE4F}"/>
              </a:ext>
            </a:extLst>
          </p:cNvPr>
          <p:cNvSpPr>
            <a:spLocks noGrp="1" noChangeAspect="1"/>
          </p:cNvSpPr>
          <p:nvPr>
            <p:ph type="pic" idx="15"/>
          </p:nvPr>
        </p:nvSpPr>
        <p:spPr>
          <a:xfrm>
            <a:off x="4340995" y="4130613"/>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5" name="Picture Placeholder 2">
            <a:extLst>
              <a:ext uri="{FF2B5EF4-FFF2-40B4-BE49-F238E27FC236}">
                <a16:creationId xmlns:a16="http://schemas.microsoft.com/office/drawing/2014/main" id="{1BDE5803-8086-B245-97C9-CAE368D49BE0}"/>
              </a:ext>
            </a:extLst>
          </p:cNvPr>
          <p:cNvSpPr>
            <a:spLocks noGrp="1" noChangeAspect="1"/>
          </p:cNvSpPr>
          <p:nvPr>
            <p:ph type="pic" idx="16"/>
          </p:nvPr>
        </p:nvSpPr>
        <p:spPr>
          <a:xfrm>
            <a:off x="7019109" y="4130613"/>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6" name="Picture Placeholder 2">
            <a:extLst>
              <a:ext uri="{FF2B5EF4-FFF2-40B4-BE49-F238E27FC236}">
                <a16:creationId xmlns:a16="http://schemas.microsoft.com/office/drawing/2014/main" id="{6047B218-8FD4-6348-A347-47AB398FF2D4}"/>
              </a:ext>
            </a:extLst>
          </p:cNvPr>
          <p:cNvSpPr>
            <a:spLocks noGrp="1" noChangeAspect="1"/>
          </p:cNvSpPr>
          <p:nvPr>
            <p:ph type="pic" idx="17"/>
          </p:nvPr>
        </p:nvSpPr>
        <p:spPr>
          <a:xfrm>
            <a:off x="9701349" y="4130613"/>
            <a:ext cx="2321062" cy="1956678"/>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Tree>
    <p:extLst>
      <p:ext uri="{BB962C8B-B14F-4D97-AF65-F5344CB8AC3E}">
        <p14:creationId xmlns:p14="http://schemas.microsoft.com/office/powerpoint/2010/main" val="254601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9">
            <a:extLst>
              <a:ext uri="{FF2B5EF4-FFF2-40B4-BE49-F238E27FC236}">
                <a16:creationId xmlns:a16="http://schemas.microsoft.com/office/drawing/2014/main" id="{80D31F51-3F1C-8045-99BC-14A4D28EDAD9}"/>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8" name="Прямоугольник 4">
            <a:extLst>
              <a:ext uri="{FF2B5EF4-FFF2-40B4-BE49-F238E27FC236}">
                <a16:creationId xmlns:a16="http://schemas.microsoft.com/office/drawing/2014/main" id="{6901C6BE-CE43-1C49-A547-8D7E87965F71}"/>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3D769650-3A35-3642-883C-A870CBC46FCC}"/>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0" name="Straight Connector 9">
            <a:extLst>
              <a:ext uri="{FF2B5EF4-FFF2-40B4-BE49-F238E27FC236}">
                <a16:creationId xmlns:a16="http://schemas.microsoft.com/office/drawing/2014/main" id="{EBE4A2AA-05E3-7F4E-879C-E04CB11781C0}"/>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4274" y="1705385"/>
            <a:ext cx="11178302" cy="2845473"/>
          </a:xfrm>
        </p:spPr>
        <p:txBody>
          <a:bodyPr anchor="b"/>
          <a:lstStyle>
            <a:lvl1pPr>
              <a:defRPr sz="5985"/>
            </a:lvl1pPr>
          </a:lstStyle>
          <a:p>
            <a:r>
              <a:rPr lang="ru-RU"/>
              <a:t>Образец заголовка</a:t>
            </a:r>
            <a:endParaRPr lang="en-US" dirty="0"/>
          </a:p>
        </p:txBody>
      </p:sp>
      <p:sp>
        <p:nvSpPr>
          <p:cNvPr id="3" name="Text Placeholder 2"/>
          <p:cNvSpPr>
            <a:spLocks noGrp="1"/>
          </p:cNvSpPr>
          <p:nvPr>
            <p:ph type="body" idx="1"/>
          </p:nvPr>
        </p:nvSpPr>
        <p:spPr>
          <a:xfrm>
            <a:off x="884274" y="4577778"/>
            <a:ext cx="11178302"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D40D0A1-1F54-6D46-B9B0-6ADD85C235EC}"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D4391C-B8C0-B24A-A837-316267417444}" type="slidenum">
              <a:rPr lang="ru-RU" smtClean="0"/>
              <a:t>‹#›</a:t>
            </a:fld>
            <a:endParaRPr lang="ru-RU" dirty="0"/>
          </a:p>
        </p:txBody>
      </p:sp>
    </p:spTree>
    <p:extLst>
      <p:ext uri="{BB962C8B-B14F-4D97-AF65-F5344CB8AC3E}">
        <p14:creationId xmlns:p14="http://schemas.microsoft.com/office/powerpoint/2010/main" val="296746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Рисунок 9">
            <a:extLst>
              <a:ext uri="{FF2B5EF4-FFF2-40B4-BE49-F238E27FC236}">
                <a16:creationId xmlns:a16="http://schemas.microsoft.com/office/drawing/2014/main" id="{FFBF45D3-592B-3C42-AB8F-2FDFA93DD18A}"/>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7" name="Прямоугольник 4">
            <a:extLst>
              <a:ext uri="{FF2B5EF4-FFF2-40B4-BE49-F238E27FC236}">
                <a16:creationId xmlns:a16="http://schemas.microsoft.com/office/drawing/2014/main" id="{29BDF7A5-C047-1149-97E2-5FF2F7C15BEB}"/>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A61ACB84-12E8-B04C-B361-EFA20FF74E23}"/>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9" name="Straight Connector 8">
            <a:extLst>
              <a:ext uri="{FF2B5EF4-FFF2-40B4-BE49-F238E27FC236}">
                <a16:creationId xmlns:a16="http://schemas.microsoft.com/office/drawing/2014/main" id="{EA2AF39C-AEEB-974B-9D14-519ED62E1CFE}"/>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C049CDA-6D70-FA48-B8E7-6D7A153E7A07}" type="datetime1">
              <a:rPr lang="ru-RU" smtClean="0"/>
              <a:t>10.03.2026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3D4391C-B8C0-B24A-A837-316267417444}" type="slidenum">
              <a:rPr lang="ru-RU" smtClean="0"/>
              <a:t>‹#›</a:t>
            </a:fld>
            <a:endParaRPr lang="ru-RU"/>
          </a:p>
        </p:txBody>
      </p:sp>
    </p:spTree>
    <p:extLst>
      <p:ext uri="{BB962C8B-B14F-4D97-AF65-F5344CB8AC3E}">
        <p14:creationId xmlns:p14="http://schemas.microsoft.com/office/powerpoint/2010/main" val="277844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864" y="1616634"/>
            <a:ext cx="10423442" cy="2200943"/>
          </a:xfrm>
        </p:spPr>
        <p:txBody>
          <a:bodyPr anchor="b"/>
          <a:lstStyle>
            <a:lvl1pPr algn="l">
              <a:defRPr sz="3200">
                <a:solidFill>
                  <a:schemeClr val="bg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916864" y="3971148"/>
            <a:ext cx="10423443" cy="819675"/>
          </a:xfrm>
        </p:spPr>
        <p:txBody>
          <a:bodyPr/>
          <a:lstStyle>
            <a:lvl1pPr marL="0" indent="0" algn="l">
              <a:buNone/>
              <a:defRPr sz="2394">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9015A16B-6D6F-7E43-8715-9A6C2BF58A22}"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pic>
        <p:nvPicPr>
          <p:cNvPr id="7" name="Рисунок 21">
            <a:extLst>
              <a:ext uri="{FF2B5EF4-FFF2-40B4-BE49-F238E27FC236}">
                <a16:creationId xmlns:a16="http://schemas.microsoft.com/office/drawing/2014/main" id="{D5D3EC2F-7B9F-0D4F-B5B9-E23034A23E1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0520" y="0"/>
            <a:ext cx="4189830" cy="6840538"/>
          </a:xfrm>
          <a:prstGeom prst="rect">
            <a:avLst/>
          </a:prstGeom>
        </p:spPr>
      </p:pic>
      <p:pic>
        <p:nvPicPr>
          <p:cNvPr id="8" name="Рисунок 13">
            <a:extLst>
              <a:ext uri="{FF2B5EF4-FFF2-40B4-BE49-F238E27FC236}">
                <a16:creationId xmlns:a16="http://schemas.microsoft.com/office/drawing/2014/main" id="{1BB3811F-5FB4-9A4D-A5EA-3D5E83D37898}"/>
              </a:ext>
            </a:extLst>
          </p:cNvPr>
          <p:cNvPicPr>
            <a:picLocks noChangeAspect="1"/>
          </p:cNvPicPr>
          <p:nvPr userDrawn="1"/>
        </p:nvPicPr>
        <p:blipFill>
          <a:blip r:embed="rId3"/>
          <a:stretch>
            <a:fillRect/>
          </a:stretch>
        </p:blipFill>
        <p:spPr>
          <a:xfrm>
            <a:off x="853760" y="329338"/>
            <a:ext cx="1862895" cy="819675"/>
          </a:xfrm>
          <a:prstGeom prst="rect">
            <a:avLst/>
          </a:prstGeom>
        </p:spPr>
      </p:pic>
      <p:sp>
        <p:nvSpPr>
          <p:cNvPr id="13" name="TextBox 12">
            <a:extLst>
              <a:ext uri="{FF2B5EF4-FFF2-40B4-BE49-F238E27FC236}">
                <a16:creationId xmlns:a16="http://schemas.microsoft.com/office/drawing/2014/main" id="{6416C21D-C47C-8E49-8ABF-DE72CA198984}"/>
              </a:ext>
            </a:extLst>
          </p:cNvPr>
          <p:cNvSpPr txBox="1"/>
          <p:nvPr userDrawn="1"/>
        </p:nvSpPr>
        <p:spPr>
          <a:xfrm rot="16200000">
            <a:off x="11761283" y="930593"/>
            <a:ext cx="690614" cy="307777"/>
          </a:xfrm>
          <a:prstGeom prst="rect">
            <a:avLst/>
          </a:prstGeom>
          <a:noFill/>
        </p:spPr>
        <p:txBody>
          <a:bodyPr wrap="square" lIns="0" tIns="0" rIns="0" bIns="0" rtlCol="0">
            <a:noAutofit/>
          </a:bodyPr>
          <a:lstStyle/>
          <a:p>
            <a:pPr algn="r"/>
            <a:r>
              <a:rPr lang="ru-RU" sz="1800" dirty="0">
                <a:solidFill>
                  <a:schemeClr val="bg1"/>
                </a:solidFill>
              </a:rPr>
              <a:t>2026</a:t>
            </a:r>
          </a:p>
          <a:p>
            <a:pPr algn="r"/>
            <a:endParaRPr lang="ru-RU" sz="1800" dirty="0">
              <a:solidFill>
                <a:schemeClr val="bg1"/>
              </a:solidFill>
            </a:endParaRPr>
          </a:p>
        </p:txBody>
      </p:sp>
      <p:cxnSp>
        <p:nvCxnSpPr>
          <p:cNvPr id="15" name="Straight Connector 14">
            <a:extLst>
              <a:ext uri="{FF2B5EF4-FFF2-40B4-BE49-F238E27FC236}">
                <a16:creationId xmlns:a16="http://schemas.microsoft.com/office/drawing/2014/main" id="{91FBA60E-9DD6-E54E-A6C9-CFA5BB21B4C1}"/>
              </a:ext>
            </a:extLst>
          </p:cNvPr>
          <p:cNvCxnSpPr/>
          <p:nvPr userDrawn="1"/>
        </p:nvCxnSpPr>
        <p:spPr>
          <a:xfrm>
            <a:off x="12128268" y="1404850"/>
            <a:ext cx="0" cy="23026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167B5-CF88-8F40-A4B5-CA8730DFE560}"/>
              </a:ext>
            </a:extLst>
          </p:cNvPr>
          <p:cNvSpPr txBox="1"/>
          <p:nvPr userDrawn="1"/>
        </p:nvSpPr>
        <p:spPr>
          <a:xfrm rot="16200000">
            <a:off x="11574784" y="5590478"/>
            <a:ext cx="1097102" cy="307777"/>
          </a:xfrm>
          <a:prstGeom prst="rect">
            <a:avLst/>
          </a:prstGeom>
          <a:noFill/>
        </p:spPr>
        <p:txBody>
          <a:bodyPr wrap="square" lIns="0" tIns="0" rIns="0" bIns="0" rtlCol="0">
            <a:noAutofit/>
          </a:bodyPr>
          <a:lstStyle/>
          <a:p>
            <a:pPr algn="l"/>
            <a:r>
              <a:rPr lang="ru-RU" sz="1600" spc="100" baseline="0" dirty="0" err="1">
                <a:solidFill>
                  <a:schemeClr val="bg1"/>
                </a:solidFill>
              </a:rPr>
              <a:t>РАНХиГС</a:t>
            </a:r>
            <a:endParaRPr lang="ru-RU" sz="1600" spc="100" baseline="0" dirty="0">
              <a:solidFill>
                <a:schemeClr val="bg1"/>
              </a:solidFill>
            </a:endParaRPr>
          </a:p>
        </p:txBody>
      </p:sp>
    </p:spTree>
    <p:extLst>
      <p:ext uri="{BB962C8B-B14F-4D97-AF65-F5344CB8AC3E}">
        <p14:creationId xmlns:p14="http://schemas.microsoft.com/office/powerpoint/2010/main" val="361852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7_Титульный слайд">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864" y="1616636"/>
            <a:ext cx="10423442" cy="2200943"/>
          </a:xfrm>
        </p:spPr>
        <p:txBody>
          <a:bodyPr anchor="b"/>
          <a:lstStyle>
            <a:lvl1pPr algn="l">
              <a:defRPr sz="3200">
                <a:solidFill>
                  <a:schemeClr val="bg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916864" y="3971150"/>
            <a:ext cx="10423443" cy="819675"/>
          </a:xfrm>
        </p:spPr>
        <p:txBody>
          <a:bodyPr/>
          <a:lstStyle>
            <a:lvl1pPr marL="0" indent="0" algn="l">
              <a:buNone/>
              <a:defRPr sz="2394">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9015A16B-6D6F-7E43-8715-9A6C2BF58A22}"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pic>
        <p:nvPicPr>
          <p:cNvPr id="7" name="Рисунок 21">
            <a:extLst>
              <a:ext uri="{FF2B5EF4-FFF2-40B4-BE49-F238E27FC236}">
                <a16:creationId xmlns:a16="http://schemas.microsoft.com/office/drawing/2014/main" id="{D5D3EC2F-7B9F-0D4F-B5B9-E23034A23E1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0520" y="0"/>
            <a:ext cx="4189830" cy="6840538"/>
          </a:xfrm>
          <a:prstGeom prst="rect">
            <a:avLst/>
          </a:prstGeom>
        </p:spPr>
      </p:pic>
      <p:pic>
        <p:nvPicPr>
          <p:cNvPr id="8" name="Рисунок 13">
            <a:extLst>
              <a:ext uri="{FF2B5EF4-FFF2-40B4-BE49-F238E27FC236}">
                <a16:creationId xmlns:a16="http://schemas.microsoft.com/office/drawing/2014/main" id="{1BB3811F-5FB4-9A4D-A5EA-3D5E83D37898}"/>
              </a:ext>
            </a:extLst>
          </p:cNvPr>
          <p:cNvPicPr>
            <a:picLocks noChangeAspect="1"/>
          </p:cNvPicPr>
          <p:nvPr userDrawn="1"/>
        </p:nvPicPr>
        <p:blipFill>
          <a:blip r:embed="rId3"/>
          <a:stretch>
            <a:fillRect/>
          </a:stretch>
        </p:blipFill>
        <p:spPr>
          <a:xfrm>
            <a:off x="853760" y="329338"/>
            <a:ext cx="1862895" cy="819675"/>
          </a:xfrm>
          <a:prstGeom prst="rect">
            <a:avLst/>
          </a:prstGeom>
        </p:spPr>
      </p:pic>
      <p:sp>
        <p:nvSpPr>
          <p:cNvPr id="13" name="TextBox 12">
            <a:extLst>
              <a:ext uri="{FF2B5EF4-FFF2-40B4-BE49-F238E27FC236}">
                <a16:creationId xmlns:a16="http://schemas.microsoft.com/office/drawing/2014/main" id="{6416C21D-C47C-8E49-8ABF-DE72CA198984}"/>
              </a:ext>
            </a:extLst>
          </p:cNvPr>
          <p:cNvSpPr txBox="1"/>
          <p:nvPr userDrawn="1"/>
        </p:nvSpPr>
        <p:spPr>
          <a:xfrm rot="16200000">
            <a:off x="11737685" y="906995"/>
            <a:ext cx="737811" cy="307777"/>
          </a:xfrm>
          <a:prstGeom prst="rect">
            <a:avLst/>
          </a:prstGeom>
          <a:noFill/>
        </p:spPr>
        <p:txBody>
          <a:bodyPr wrap="square" lIns="0" tIns="0" rIns="0" bIns="0" rtlCol="0">
            <a:noAutofit/>
          </a:bodyPr>
          <a:lstStyle/>
          <a:p>
            <a:pPr algn="r"/>
            <a:r>
              <a:rPr lang="ru-RU" sz="1800" dirty="0">
                <a:solidFill>
                  <a:schemeClr val="bg1"/>
                </a:solidFill>
              </a:rPr>
              <a:t>2023</a:t>
            </a:r>
          </a:p>
        </p:txBody>
      </p:sp>
      <p:cxnSp>
        <p:nvCxnSpPr>
          <p:cNvPr id="15" name="Straight Connector 14">
            <a:extLst>
              <a:ext uri="{FF2B5EF4-FFF2-40B4-BE49-F238E27FC236}">
                <a16:creationId xmlns:a16="http://schemas.microsoft.com/office/drawing/2014/main" id="{91FBA60E-9DD6-E54E-A6C9-CFA5BB21B4C1}"/>
              </a:ext>
            </a:extLst>
          </p:cNvPr>
          <p:cNvCxnSpPr/>
          <p:nvPr userDrawn="1"/>
        </p:nvCxnSpPr>
        <p:spPr>
          <a:xfrm>
            <a:off x="12128268" y="1404850"/>
            <a:ext cx="0" cy="23026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167B5-CF88-8F40-A4B5-CA8730DFE560}"/>
              </a:ext>
            </a:extLst>
          </p:cNvPr>
          <p:cNvSpPr txBox="1"/>
          <p:nvPr userDrawn="1"/>
        </p:nvSpPr>
        <p:spPr>
          <a:xfrm rot="16200000">
            <a:off x="11574784" y="5590478"/>
            <a:ext cx="1097102" cy="307777"/>
          </a:xfrm>
          <a:prstGeom prst="rect">
            <a:avLst/>
          </a:prstGeom>
          <a:noFill/>
        </p:spPr>
        <p:txBody>
          <a:bodyPr wrap="square" lIns="0" tIns="0" rIns="0" bIns="0" rtlCol="0">
            <a:noAutofit/>
          </a:bodyPr>
          <a:lstStyle/>
          <a:p>
            <a:pPr algn="l"/>
            <a:r>
              <a:rPr lang="ru-RU" sz="1600" spc="100" baseline="0" dirty="0" err="1">
                <a:solidFill>
                  <a:schemeClr val="bg1"/>
                </a:solidFill>
              </a:rPr>
              <a:t>РАНХиГС</a:t>
            </a:r>
            <a:endParaRPr lang="ru-RU" sz="1600" spc="100" baseline="0" dirty="0">
              <a:solidFill>
                <a:schemeClr val="bg1"/>
              </a:solidFill>
            </a:endParaRPr>
          </a:p>
        </p:txBody>
      </p:sp>
    </p:spTree>
    <p:extLst>
      <p:ext uri="{BB962C8B-B14F-4D97-AF65-F5344CB8AC3E}">
        <p14:creationId xmlns:p14="http://schemas.microsoft.com/office/powerpoint/2010/main" val="2415894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8_Титульный слайд">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864" y="1616636"/>
            <a:ext cx="10423442" cy="2200943"/>
          </a:xfrm>
        </p:spPr>
        <p:txBody>
          <a:bodyPr anchor="b"/>
          <a:lstStyle>
            <a:lvl1pPr algn="l">
              <a:defRPr sz="3200">
                <a:solidFill>
                  <a:schemeClr val="bg1"/>
                </a:solidFill>
              </a:defRPr>
            </a:lvl1pPr>
          </a:lstStyle>
          <a:p>
            <a:r>
              <a:rPr lang="ru-RU" dirty="0"/>
              <a:t>ОБРАЗЕЦ ЗАГОЛОВКА</a:t>
            </a:r>
            <a:endParaRPr lang="en-US" dirty="0"/>
          </a:p>
        </p:txBody>
      </p:sp>
      <p:sp>
        <p:nvSpPr>
          <p:cNvPr id="3" name="Subtitle 2"/>
          <p:cNvSpPr>
            <a:spLocks noGrp="1"/>
          </p:cNvSpPr>
          <p:nvPr>
            <p:ph type="subTitle" idx="1"/>
          </p:nvPr>
        </p:nvSpPr>
        <p:spPr>
          <a:xfrm>
            <a:off x="916864" y="3971150"/>
            <a:ext cx="10423443" cy="819675"/>
          </a:xfrm>
        </p:spPr>
        <p:txBody>
          <a:bodyPr/>
          <a:lstStyle>
            <a:lvl1pPr marL="0" indent="0" algn="l">
              <a:buNone/>
              <a:defRPr sz="2394">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9015A16B-6D6F-7E43-8715-9A6C2BF58A22}"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pic>
        <p:nvPicPr>
          <p:cNvPr id="7" name="Рисунок 21">
            <a:extLst>
              <a:ext uri="{FF2B5EF4-FFF2-40B4-BE49-F238E27FC236}">
                <a16:creationId xmlns:a16="http://schemas.microsoft.com/office/drawing/2014/main" id="{D5D3EC2F-7B9F-0D4F-B5B9-E23034A23E1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0520" y="0"/>
            <a:ext cx="4189830" cy="6840538"/>
          </a:xfrm>
          <a:prstGeom prst="rect">
            <a:avLst/>
          </a:prstGeom>
        </p:spPr>
      </p:pic>
      <p:pic>
        <p:nvPicPr>
          <p:cNvPr id="8" name="Рисунок 13">
            <a:extLst>
              <a:ext uri="{FF2B5EF4-FFF2-40B4-BE49-F238E27FC236}">
                <a16:creationId xmlns:a16="http://schemas.microsoft.com/office/drawing/2014/main" id="{1BB3811F-5FB4-9A4D-A5EA-3D5E83D37898}"/>
              </a:ext>
            </a:extLst>
          </p:cNvPr>
          <p:cNvPicPr>
            <a:picLocks noChangeAspect="1"/>
          </p:cNvPicPr>
          <p:nvPr userDrawn="1"/>
        </p:nvPicPr>
        <p:blipFill>
          <a:blip r:embed="rId3"/>
          <a:stretch>
            <a:fillRect/>
          </a:stretch>
        </p:blipFill>
        <p:spPr>
          <a:xfrm>
            <a:off x="853760" y="329338"/>
            <a:ext cx="1862895" cy="819675"/>
          </a:xfrm>
          <a:prstGeom prst="rect">
            <a:avLst/>
          </a:prstGeom>
        </p:spPr>
      </p:pic>
      <p:sp>
        <p:nvSpPr>
          <p:cNvPr id="13" name="TextBox 12">
            <a:extLst>
              <a:ext uri="{FF2B5EF4-FFF2-40B4-BE49-F238E27FC236}">
                <a16:creationId xmlns:a16="http://schemas.microsoft.com/office/drawing/2014/main" id="{6416C21D-C47C-8E49-8ABF-DE72CA198984}"/>
              </a:ext>
            </a:extLst>
          </p:cNvPr>
          <p:cNvSpPr txBox="1"/>
          <p:nvPr userDrawn="1"/>
        </p:nvSpPr>
        <p:spPr>
          <a:xfrm rot="16200000">
            <a:off x="11761283" y="930593"/>
            <a:ext cx="690614" cy="307777"/>
          </a:xfrm>
          <a:prstGeom prst="rect">
            <a:avLst/>
          </a:prstGeom>
          <a:noFill/>
        </p:spPr>
        <p:txBody>
          <a:bodyPr wrap="square" lIns="0" tIns="0" rIns="0" bIns="0" rtlCol="0">
            <a:noAutofit/>
          </a:bodyPr>
          <a:lstStyle/>
          <a:p>
            <a:pPr algn="r"/>
            <a:r>
              <a:rPr lang="ru-RU" sz="1800" dirty="0">
                <a:solidFill>
                  <a:schemeClr val="bg1"/>
                </a:solidFill>
              </a:rPr>
              <a:t>2026</a:t>
            </a:r>
          </a:p>
        </p:txBody>
      </p:sp>
      <p:cxnSp>
        <p:nvCxnSpPr>
          <p:cNvPr id="15" name="Straight Connector 14">
            <a:extLst>
              <a:ext uri="{FF2B5EF4-FFF2-40B4-BE49-F238E27FC236}">
                <a16:creationId xmlns:a16="http://schemas.microsoft.com/office/drawing/2014/main" id="{91FBA60E-9DD6-E54E-A6C9-CFA5BB21B4C1}"/>
              </a:ext>
            </a:extLst>
          </p:cNvPr>
          <p:cNvCxnSpPr/>
          <p:nvPr userDrawn="1"/>
        </p:nvCxnSpPr>
        <p:spPr>
          <a:xfrm>
            <a:off x="12128268" y="1404850"/>
            <a:ext cx="0" cy="23026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C167B5-CF88-8F40-A4B5-CA8730DFE560}"/>
              </a:ext>
            </a:extLst>
          </p:cNvPr>
          <p:cNvSpPr txBox="1"/>
          <p:nvPr userDrawn="1"/>
        </p:nvSpPr>
        <p:spPr>
          <a:xfrm rot="16200000">
            <a:off x="11574784" y="5590478"/>
            <a:ext cx="1097102" cy="307777"/>
          </a:xfrm>
          <a:prstGeom prst="rect">
            <a:avLst/>
          </a:prstGeom>
          <a:noFill/>
        </p:spPr>
        <p:txBody>
          <a:bodyPr wrap="square" lIns="0" tIns="0" rIns="0" bIns="0" rtlCol="0">
            <a:noAutofit/>
          </a:bodyPr>
          <a:lstStyle/>
          <a:p>
            <a:pPr algn="l"/>
            <a:r>
              <a:rPr lang="ru-RU" sz="1600" spc="100" baseline="0" dirty="0" err="1">
                <a:solidFill>
                  <a:schemeClr val="bg1"/>
                </a:solidFill>
              </a:rPr>
              <a:t>РАНХиГС</a:t>
            </a:r>
            <a:endParaRPr lang="ru-RU" sz="1600" spc="100" baseline="0" dirty="0">
              <a:solidFill>
                <a:schemeClr val="bg1"/>
              </a:solidFill>
            </a:endParaRPr>
          </a:p>
        </p:txBody>
      </p:sp>
    </p:spTree>
    <p:extLst>
      <p:ext uri="{BB962C8B-B14F-4D97-AF65-F5344CB8AC3E}">
        <p14:creationId xmlns:p14="http://schemas.microsoft.com/office/powerpoint/2010/main" val="183417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pic>
        <p:nvPicPr>
          <p:cNvPr id="7" name="Рисунок 9">
            <a:extLst>
              <a:ext uri="{FF2B5EF4-FFF2-40B4-BE49-F238E27FC236}">
                <a16:creationId xmlns:a16="http://schemas.microsoft.com/office/drawing/2014/main" id="{64B41069-4AAD-8340-8EFB-180ACA586F0D}"/>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8" name="Прямоугольник 4">
            <a:extLst>
              <a:ext uri="{FF2B5EF4-FFF2-40B4-BE49-F238E27FC236}">
                <a16:creationId xmlns:a16="http://schemas.microsoft.com/office/drawing/2014/main" id="{F7727723-4074-B843-AE36-885B2303F4FE}"/>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6FE95950-E595-F342-9D21-3C47BD20DFED}"/>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2023</a:t>
            </a:r>
            <a:endParaRPr lang="ru-RU" sz="1400" dirty="0">
              <a:solidFill>
                <a:schemeClr val="bg1">
                  <a:lumMod val="50000"/>
                </a:schemeClr>
              </a:solidFill>
            </a:endParaRPr>
          </a:p>
        </p:txBody>
      </p:sp>
      <p:cxnSp>
        <p:nvCxnSpPr>
          <p:cNvPr id="12" name="Straight Connector 11">
            <a:extLst>
              <a:ext uri="{FF2B5EF4-FFF2-40B4-BE49-F238E27FC236}">
                <a16:creationId xmlns:a16="http://schemas.microsoft.com/office/drawing/2014/main" id="{8C78ECB9-5CD4-CC42-91B8-0D89C488BB7E}"/>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Slide Number Placeholder 5">
            <a:extLst>
              <a:ext uri="{FF2B5EF4-FFF2-40B4-BE49-F238E27FC236}">
                <a16:creationId xmlns:a16="http://schemas.microsoft.com/office/drawing/2014/main" id="{CD2E3BB0-99F5-1045-9ADB-5FF98D23427A}"/>
              </a:ext>
            </a:extLst>
          </p:cNvPr>
          <p:cNvSpPr>
            <a:spLocks noGrp="1"/>
          </p:cNvSpPr>
          <p:nvPr>
            <p:ph type="sldNum" sz="quarter" idx="4"/>
          </p:nvPr>
        </p:nvSpPr>
        <p:spPr>
          <a:xfrm>
            <a:off x="-33970" y="266377"/>
            <a:ext cx="937565" cy="36419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73D4391C-B8C0-B24A-A837-316267417444}" type="slidenum">
              <a:rPr lang="ru-RU" smtClean="0"/>
              <a:pPr/>
              <a:t>‹#›</a:t>
            </a:fld>
            <a:endParaRPr lang="ru-RU" dirty="0"/>
          </a:p>
        </p:txBody>
      </p:sp>
    </p:spTree>
    <p:extLst>
      <p:ext uri="{BB962C8B-B14F-4D97-AF65-F5344CB8AC3E}">
        <p14:creationId xmlns:p14="http://schemas.microsoft.com/office/powerpoint/2010/main" val="3970503863"/>
      </p:ext>
    </p:extLst>
  </p:cSld>
  <p:clrMapOvr>
    <a:masterClrMapping/>
  </p:clrMapOvr>
  <p:extLst>
    <p:ext uri="{DCECCB84-F9BA-43D5-87BE-67443E8EF086}">
      <p15:sldGuideLst xmlns:p15="http://schemas.microsoft.com/office/powerpoint/2012/main">
        <p15:guide id="1" orient="horz" pos="2154">
          <p15:clr>
            <a:srgbClr val="FBAE40"/>
          </p15:clr>
        </p15:guide>
        <p15:guide id="3" pos="4082">
          <p15:clr>
            <a:srgbClr val="FBAE40"/>
          </p15:clr>
        </p15:guide>
        <p15:guide id="4" orient="horz" pos="3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9">
            <a:extLst>
              <a:ext uri="{FF2B5EF4-FFF2-40B4-BE49-F238E27FC236}">
                <a16:creationId xmlns:a16="http://schemas.microsoft.com/office/drawing/2014/main" id="{B72F114E-335E-2040-801E-3C7EC39A3E7F}"/>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8" name="Прямоугольник 4">
            <a:extLst>
              <a:ext uri="{FF2B5EF4-FFF2-40B4-BE49-F238E27FC236}">
                <a16:creationId xmlns:a16="http://schemas.microsoft.com/office/drawing/2014/main" id="{F3B94890-3C49-7044-A8F0-B3DB12C28D12}"/>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16AA9BBD-B777-C149-9777-05247593E1E0}"/>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0" name="Straight Connector 9">
            <a:extLst>
              <a:ext uri="{FF2B5EF4-FFF2-40B4-BE49-F238E27FC236}">
                <a16:creationId xmlns:a16="http://schemas.microsoft.com/office/drawing/2014/main" id="{D8C569F4-D248-7041-9278-341700D6083F}"/>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620044" y="1119505"/>
            <a:ext cx="9720263" cy="2381521"/>
          </a:xfrm>
        </p:spPr>
        <p:txBody>
          <a:bodyPr anchor="b">
            <a:normAutofit/>
          </a:bodyPr>
          <a:lstStyle>
            <a:lvl1pPr algn="l">
              <a:defRPr sz="3200"/>
            </a:lvl1pPr>
          </a:lstStyle>
          <a:p>
            <a:r>
              <a:rPr lang="ru-RU" dirty="0"/>
              <a:t>Образец заголовка</a:t>
            </a:r>
            <a:endParaRPr lang="en-US" dirty="0"/>
          </a:p>
        </p:txBody>
      </p:sp>
      <p:sp>
        <p:nvSpPr>
          <p:cNvPr id="3" name="Subtitle 2"/>
          <p:cNvSpPr>
            <a:spLocks noGrp="1"/>
          </p:cNvSpPr>
          <p:nvPr>
            <p:ph type="subTitle" idx="1"/>
          </p:nvPr>
        </p:nvSpPr>
        <p:spPr>
          <a:xfrm>
            <a:off x="1620044" y="3592866"/>
            <a:ext cx="9720263" cy="1651546"/>
          </a:xfrm>
        </p:spPr>
        <p:txBody>
          <a:bodyPr>
            <a:normAutofit/>
          </a:bodyPr>
          <a:lstStyle>
            <a:lvl1pPr marL="0" indent="0" algn="l">
              <a:buNone/>
              <a:defRPr sz="2400" b="1"/>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B29AFABD-BCBD-544A-9118-89D15D7C2332}"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33970" y="266377"/>
            <a:ext cx="937565" cy="364195"/>
          </a:xfrm>
          <a:prstGeom prst="rect">
            <a:avLst/>
          </a:prstGeom>
        </p:spPr>
        <p:txBody>
          <a:bodyPr/>
          <a:lstStyle/>
          <a:p>
            <a:fld id="{73D4391C-B8C0-B24A-A837-316267417444}" type="slidenum">
              <a:rPr lang="ru-RU" smtClean="0"/>
              <a:t>‹#›</a:t>
            </a:fld>
            <a:endParaRPr lang="ru-RU"/>
          </a:p>
        </p:txBody>
      </p:sp>
    </p:spTree>
    <p:extLst>
      <p:ext uri="{BB962C8B-B14F-4D97-AF65-F5344CB8AC3E}">
        <p14:creationId xmlns:p14="http://schemas.microsoft.com/office/powerpoint/2010/main" val="246706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8" name="Рисунок 9">
            <a:extLst>
              <a:ext uri="{FF2B5EF4-FFF2-40B4-BE49-F238E27FC236}">
                <a16:creationId xmlns:a16="http://schemas.microsoft.com/office/drawing/2014/main" id="{A031F8E3-48A7-4044-944A-7FEEE130F6A0}"/>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9" name="Прямоугольник 4">
            <a:extLst>
              <a:ext uri="{FF2B5EF4-FFF2-40B4-BE49-F238E27FC236}">
                <a16:creationId xmlns:a16="http://schemas.microsoft.com/office/drawing/2014/main" id="{CC740624-9786-3F40-BE2D-E443C76C8EC7}"/>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1AEFE944-F30B-544E-B5A4-8FA81A6D7A96}"/>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1" name="Straight Connector 10">
            <a:extLst>
              <a:ext uri="{FF2B5EF4-FFF2-40B4-BE49-F238E27FC236}">
                <a16:creationId xmlns:a16="http://schemas.microsoft.com/office/drawing/2014/main" id="{2E5D4700-313E-CB48-82C9-205F0B4F41DB}"/>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900000" y="919197"/>
            <a:ext cx="8649708" cy="535138"/>
          </a:xfrm>
        </p:spPr>
        <p:txBody>
          <a:bodyPr anchor="t" anchorCtr="0">
            <a:noAutofit/>
          </a:bodyPr>
          <a:lstStyle>
            <a:lvl1pPr algn="l">
              <a:defRPr sz="3200"/>
            </a:lvl1pPr>
          </a:lstStyle>
          <a:p>
            <a:r>
              <a:rPr lang="ru-RU" dirty="0"/>
              <a:t>Образец заголовка</a:t>
            </a:r>
            <a:endParaRPr lang="en-US" dirty="0"/>
          </a:p>
        </p:txBody>
      </p:sp>
      <p:sp>
        <p:nvSpPr>
          <p:cNvPr id="3" name="Subtitle 2"/>
          <p:cNvSpPr>
            <a:spLocks noGrp="1"/>
          </p:cNvSpPr>
          <p:nvPr>
            <p:ph type="subTitle" idx="1"/>
          </p:nvPr>
        </p:nvSpPr>
        <p:spPr>
          <a:xfrm>
            <a:off x="4981303" y="2751909"/>
            <a:ext cx="6696892" cy="2492503"/>
          </a:xfrm>
        </p:spPr>
        <p:txBody>
          <a:bodyPr>
            <a:normAutofit/>
          </a:bodyPr>
          <a:lstStyle>
            <a:lvl1pPr marL="0" indent="0" algn="l">
              <a:buNone/>
              <a:defRPr sz="3600" b="1">
                <a:solidFill>
                  <a:schemeClr val="accent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FF5B5067-034C-ED4C-9B2B-00BE7ADE8DA8}"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33970" y="266377"/>
            <a:ext cx="937565" cy="364195"/>
          </a:xfrm>
          <a:prstGeom prst="rect">
            <a:avLst/>
          </a:prstGeom>
        </p:spPr>
        <p:txBody>
          <a:bodyPr/>
          <a:lstStyle/>
          <a:p>
            <a:fld id="{73D4391C-B8C0-B24A-A837-316267417444}" type="slidenum">
              <a:rPr lang="ru-RU" smtClean="0"/>
              <a:t>‹#›</a:t>
            </a:fld>
            <a:endParaRPr lang="ru-RU"/>
          </a:p>
        </p:txBody>
      </p:sp>
      <p:sp>
        <p:nvSpPr>
          <p:cNvPr id="13" name="Text Placeholder 3">
            <a:extLst>
              <a:ext uri="{FF2B5EF4-FFF2-40B4-BE49-F238E27FC236}">
                <a16:creationId xmlns:a16="http://schemas.microsoft.com/office/drawing/2014/main" id="{97AD485B-A56F-E148-9785-EA3C38C1193A}"/>
              </a:ext>
            </a:extLst>
          </p:cNvPr>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Tree>
    <p:extLst>
      <p:ext uri="{BB962C8B-B14F-4D97-AF65-F5344CB8AC3E}">
        <p14:creationId xmlns:p14="http://schemas.microsoft.com/office/powerpoint/2010/main" val="151891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174A10-18C0-D846-8F03-C9CC6AC7354A}"/>
              </a:ext>
            </a:extLst>
          </p:cNvPr>
          <p:cNvSpPr/>
          <p:nvPr userDrawn="1"/>
        </p:nvSpPr>
        <p:spPr>
          <a:xfrm>
            <a:off x="0" y="0"/>
            <a:ext cx="12960350" cy="6840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ubtitle 2"/>
          <p:cNvSpPr>
            <a:spLocks noGrp="1"/>
          </p:cNvSpPr>
          <p:nvPr>
            <p:ph type="subTitle" idx="1"/>
          </p:nvPr>
        </p:nvSpPr>
        <p:spPr>
          <a:xfrm>
            <a:off x="3300547" y="2269024"/>
            <a:ext cx="6871063" cy="2492503"/>
          </a:xfrm>
        </p:spPr>
        <p:txBody>
          <a:bodyPr>
            <a:normAutofit/>
          </a:bodyPr>
          <a:lstStyle>
            <a:lvl1pPr marL="0" indent="0" algn="l">
              <a:buNone/>
              <a:defRPr sz="3600" b="1">
                <a:solidFill>
                  <a:schemeClr val="bg1"/>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B15C6C5C-8715-4349-9C7D-F129E2D2F817}"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sp>
        <p:nvSpPr>
          <p:cNvPr id="16" name="Прямоугольник 4">
            <a:extLst>
              <a:ext uri="{FF2B5EF4-FFF2-40B4-BE49-F238E27FC236}">
                <a16:creationId xmlns:a16="http://schemas.microsoft.com/office/drawing/2014/main" id="{6863F21F-0FD5-0D4F-9EDF-1CEFC7A813EE}"/>
              </a:ext>
            </a:extLst>
          </p:cNvPr>
          <p:cNvSpPr/>
          <p:nvPr userDrawn="1"/>
        </p:nvSpPr>
        <p:spPr>
          <a:xfrm>
            <a:off x="-3243" y="288565"/>
            <a:ext cx="894267" cy="319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Slide Number Placeholder 5"/>
          <p:cNvSpPr>
            <a:spLocks noGrp="1"/>
          </p:cNvSpPr>
          <p:nvPr>
            <p:ph type="sldNum" sz="quarter" idx="12"/>
          </p:nvPr>
        </p:nvSpPr>
        <p:spPr>
          <a:xfrm>
            <a:off x="-33970" y="266377"/>
            <a:ext cx="937565" cy="364195"/>
          </a:xfrm>
          <a:prstGeom prst="rect">
            <a:avLst/>
          </a:prstGeom>
        </p:spPr>
        <p:txBody>
          <a:bodyPr/>
          <a:lstStyle>
            <a:lvl1pPr>
              <a:defRPr>
                <a:solidFill>
                  <a:srgbClr val="BE003E"/>
                </a:solidFill>
              </a:defRPr>
            </a:lvl1pPr>
          </a:lstStyle>
          <a:p>
            <a:fld id="{73D4391C-B8C0-B24A-A837-316267417444}" type="slidenum">
              <a:rPr lang="ru-RU" smtClean="0"/>
              <a:pPr/>
              <a:t>‹#›</a:t>
            </a:fld>
            <a:endParaRPr lang="ru-RU" dirty="0"/>
          </a:p>
        </p:txBody>
      </p:sp>
      <p:pic>
        <p:nvPicPr>
          <p:cNvPr id="17" name="Picture 16">
            <a:extLst>
              <a:ext uri="{FF2B5EF4-FFF2-40B4-BE49-F238E27FC236}">
                <a16:creationId xmlns:a16="http://schemas.microsoft.com/office/drawing/2014/main" id="{60584FD3-82FB-1645-920D-FB8B68AFF87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4828"/>
          <a:stretch/>
        </p:blipFill>
        <p:spPr>
          <a:xfrm>
            <a:off x="10684390" y="-1"/>
            <a:ext cx="1950721" cy="976149"/>
          </a:xfrm>
          <a:prstGeom prst="rect">
            <a:avLst/>
          </a:prstGeom>
        </p:spPr>
      </p:pic>
      <p:sp>
        <p:nvSpPr>
          <p:cNvPr id="18" name="TextBox 17">
            <a:extLst>
              <a:ext uri="{FF2B5EF4-FFF2-40B4-BE49-F238E27FC236}">
                <a16:creationId xmlns:a16="http://schemas.microsoft.com/office/drawing/2014/main" id="{C56C3D01-CF25-E947-ABB7-B55A2D418229}"/>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solidFill>
              </a:rPr>
              <a:t>202</a:t>
            </a:r>
            <a:r>
              <a:rPr lang="ru-RU" sz="1400" dirty="0">
                <a:solidFill>
                  <a:schemeClr val="bg1"/>
                </a:solidFill>
              </a:rPr>
              <a:t>6</a:t>
            </a:r>
          </a:p>
        </p:txBody>
      </p:sp>
      <p:cxnSp>
        <p:nvCxnSpPr>
          <p:cNvPr id="19" name="Straight Connector 18">
            <a:extLst>
              <a:ext uri="{FF2B5EF4-FFF2-40B4-BE49-F238E27FC236}">
                <a16:creationId xmlns:a16="http://schemas.microsoft.com/office/drawing/2014/main" id="{C9CAB093-8887-BF49-8EA5-92B2D72B9517}"/>
              </a:ext>
            </a:extLst>
          </p:cNvPr>
          <p:cNvCxnSpPr/>
          <p:nvPr userDrawn="1"/>
        </p:nvCxnSpPr>
        <p:spPr>
          <a:xfrm>
            <a:off x="1258529" y="6571637"/>
            <a:ext cx="2303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30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9">
            <a:extLst>
              <a:ext uri="{FF2B5EF4-FFF2-40B4-BE49-F238E27FC236}">
                <a16:creationId xmlns:a16="http://schemas.microsoft.com/office/drawing/2014/main" id="{E42B6E17-3CA0-A44E-A15A-7A8C6D151F78}"/>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9" name="Прямоугольник 4">
            <a:extLst>
              <a:ext uri="{FF2B5EF4-FFF2-40B4-BE49-F238E27FC236}">
                <a16:creationId xmlns:a16="http://schemas.microsoft.com/office/drawing/2014/main" id="{CAE1ECE3-AE58-EF4B-9404-CEF7D3739127}"/>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1BC5649B-D563-7A42-ADA0-AC0ECE1EBBD4}"/>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1" name="Straight Connector 10">
            <a:extLst>
              <a:ext uri="{FF2B5EF4-FFF2-40B4-BE49-F238E27FC236}">
                <a16:creationId xmlns:a16="http://schemas.microsoft.com/office/drawing/2014/main" id="{4C4F3F24-E8BA-7348-890A-4EB2A401046B}"/>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0000" y="900000"/>
            <a:ext cx="9576679" cy="714358"/>
          </a:xfrm>
        </p:spPr>
        <p:txBody>
          <a:bodyPr anchor="t" anchorCtr="0">
            <a:noAutofit/>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33EEB2D4-E0FF-0948-BCEC-0F713D78CA44}" type="datetime1">
              <a:rPr lang="ru-RU" smtClean="0"/>
              <a:t>10.03.2026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3D4391C-B8C0-B24A-A837-316267417444}" type="slidenum">
              <a:rPr lang="ru-RU" smtClean="0"/>
              <a:pPr/>
              <a:t>‹#›</a:t>
            </a:fld>
            <a:endParaRPr lang="ru-RU" dirty="0"/>
          </a:p>
        </p:txBody>
      </p:sp>
      <p:sp>
        <p:nvSpPr>
          <p:cNvPr id="7" name="Slide Number Placeholder 5">
            <a:extLst>
              <a:ext uri="{FF2B5EF4-FFF2-40B4-BE49-F238E27FC236}">
                <a16:creationId xmlns:a16="http://schemas.microsoft.com/office/drawing/2014/main" id="{2335B661-A620-6B4A-8A9C-FCEE63525CAE}"/>
              </a:ext>
            </a:extLst>
          </p:cNvPr>
          <p:cNvSpPr txBox="1">
            <a:spLocks/>
          </p:cNvSpPr>
          <p:nvPr userDrawn="1"/>
        </p:nvSpPr>
        <p:spPr>
          <a:xfrm>
            <a:off x="-33970" y="266377"/>
            <a:ext cx="937565" cy="36419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D4391C-B8C0-B24A-A837-316267417444}" type="slidenum">
              <a:rPr lang="ru-RU" smtClean="0"/>
              <a:pPr/>
              <a:t>‹#›</a:t>
            </a:fld>
            <a:endParaRPr lang="ru-RU"/>
          </a:p>
        </p:txBody>
      </p:sp>
    </p:spTree>
    <p:extLst>
      <p:ext uri="{BB962C8B-B14F-4D97-AF65-F5344CB8AC3E}">
        <p14:creationId xmlns:p14="http://schemas.microsoft.com/office/powerpoint/2010/main" val="306522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Рисунок 9">
            <a:extLst>
              <a:ext uri="{FF2B5EF4-FFF2-40B4-BE49-F238E27FC236}">
                <a16:creationId xmlns:a16="http://schemas.microsoft.com/office/drawing/2014/main" id="{00F513B3-241A-5644-9CD0-08969C850952}"/>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9" name="Прямоугольник 4">
            <a:extLst>
              <a:ext uri="{FF2B5EF4-FFF2-40B4-BE49-F238E27FC236}">
                <a16:creationId xmlns:a16="http://schemas.microsoft.com/office/drawing/2014/main" id="{9DB0A6DB-F31A-A343-BF05-360492CB83BF}"/>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5D384103-0CD4-E641-A9AE-B808169DCE7C}"/>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1" name="Straight Connector 10">
            <a:extLst>
              <a:ext uri="{FF2B5EF4-FFF2-40B4-BE49-F238E27FC236}">
                <a16:creationId xmlns:a16="http://schemas.microsoft.com/office/drawing/2014/main" id="{8219AD7C-9E4C-BC47-9C84-6A2E4F3FD078}"/>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0000" y="900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772664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92703EC4-AEDB-A546-B9B7-585538AAD3C7}" type="datetime1">
              <a:rPr lang="ru-RU" smtClean="0"/>
              <a:t>10.03.2026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Tree>
    <p:extLst>
      <p:ext uri="{BB962C8B-B14F-4D97-AF65-F5344CB8AC3E}">
        <p14:creationId xmlns:p14="http://schemas.microsoft.com/office/powerpoint/2010/main" val="211680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Рисунок с подписью">
    <p:spTree>
      <p:nvGrpSpPr>
        <p:cNvPr id="1" name=""/>
        <p:cNvGrpSpPr/>
        <p:nvPr/>
      </p:nvGrpSpPr>
      <p:grpSpPr>
        <a:xfrm>
          <a:off x="0" y="0"/>
          <a:ext cx="0" cy="0"/>
          <a:chOff x="0" y="0"/>
          <a:chExt cx="0" cy="0"/>
        </a:xfrm>
      </p:grpSpPr>
      <p:pic>
        <p:nvPicPr>
          <p:cNvPr id="9" name="Рисунок 9">
            <a:extLst>
              <a:ext uri="{FF2B5EF4-FFF2-40B4-BE49-F238E27FC236}">
                <a16:creationId xmlns:a16="http://schemas.microsoft.com/office/drawing/2014/main" id="{82FB6434-E9A9-A141-89AC-B38A0E207346}"/>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0" name="Прямоугольник 4">
            <a:extLst>
              <a:ext uri="{FF2B5EF4-FFF2-40B4-BE49-F238E27FC236}">
                <a16:creationId xmlns:a16="http://schemas.microsoft.com/office/drawing/2014/main" id="{D954ACBC-1461-8F49-8A62-25BE7C807B19}"/>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5405D89A-CBD9-1747-8A24-211A119C1CB5}"/>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3" name="Straight Connector 12">
            <a:extLst>
              <a:ext uri="{FF2B5EF4-FFF2-40B4-BE49-F238E27FC236}">
                <a16:creationId xmlns:a16="http://schemas.microsoft.com/office/drawing/2014/main" id="{0187A918-407B-4D42-98BB-5B3D0F5839E2}"/>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900000" y="864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3638348"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C1DB6139-3C51-544D-A275-589F7A7E6369}" type="datetime1">
              <a:rPr lang="ru-RU" smtClean="0"/>
              <a:t>10.03.2026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
        <p:nvSpPr>
          <p:cNvPr id="12" name="Picture Placeholder 2">
            <a:extLst>
              <a:ext uri="{FF2B5EF4-FFF2-40B4-BE49-F238E27FC236}">
                <a16:creationId xmlns:a16="http://schemas.microsoft.com/office/drawing/2014/main" id="{B47FAB26-A65D-A241-B811-CFF044D18B1A}"/>
              </a:ext>
            </a:extLst>
          </p:cNvPr>
          <p:cNvSpPr>
            <a:spLocks noGrp="1" noChangeAspect="1"/>
          </p:cNvSpPr>
          <p:nvPr>
            <p:ph type="pic" idx="13"/>
          </p:nvPr>
        </p:nvSpPr>
        <p:spPr>
          <a:xfrm>
            <a:off x="8383605" y="1674796"/>
            <a:ext cx="3638348"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Tree>
    <p:extLst>
      <p:ext uri="{BB962C8B-B14F-4D97-AF65-F5344CB8AC3E}">
        <p14:creationId xmlns:p14="http://schemas.microsoft.com/office/powerpoint/2010/main" val="138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Рисунок с подписью">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F7329FE-F5D1-374D-B109-65B84655D2F3}"/>
              </a:ext>
            </a:extLst>
          </p:cNvPr>
          <p:cNvPicPr>
            <a:picLocks noChangeAspect="1"/>
          </p:cNvPicPr>
          <p:nvPr userDrawn="1"/>
        </p:nvPicPr>
        <p:blipFill>
          <a:blip r:embed="rId2"/>
          <a:stretch>
            <a:fillRect/>
          </a:stretch>
        </p:blipFill>
        <p:spPr>
          <a:xfrm>
            <a:off x="10856488" y="124477"/>
            <a:ext cx="1574789" cy="687181"/>
          </a:xfrm>
          <a:prstGeom prst="rect">
            <a:avLst/>
          </a:prstGeom>
        </p:spPr>
      </p:pic>
      <p:sp>
        <p:nvSpPr>
          <p:cNvPr id="11" name="Прямоугольник 4">
            <a:extLst>
              <a:ext uri="{FF2B5EF4-FFF2-40B4-BE49-F238E27FC236}">
                <a16:creationId xmlns:a16="http://schemas.microsoft.com/office/drawing/2014/main" id="{263CFD3C-F777-DA4D-BC37-116E29B7A220}"/>
              </a:ext>
            </a:extLst>
          </p:cNvPr>
          <p:cNvSpPr/>
          <p:nvPr userDrawn="1"/>
        </p:nvSpPr>
        <p:spPr>
          <a:xfrm>
            <a:off x="-3243" y="288565"/>
            <a:ext cx="894267" cy="319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1E772282-7CE5-9B49-B848-BF7E6632BBB4}"/>
              </a:ext>
            </a:extLst>
          </p:cNvPr>
          <p:cNvSpPr txBox="1"/>
          <p:nvPr userDrawn="1"/>
        </p:nvSpPr>
        <p:spPr>
          <a:xfrm>
            <a:off x="554399" y="6407916"/>
            <a:ext cx="615640" cy="307777"/>
          </a:xfrm>
          <a:prstGeom prst="rect">
            <a:avLst/>
          </a:prstGeom>
          <a:noFill/>
        </p:spPr>
        <p:txBody>
          <a:bodyPr wrap="square" rtlCol="0">
            <a:spAutoFit/>
          </a:bodyPr>
          <a:lstStyle/>
          <a:p>
            <a:r>
              <a:rPr lang="en-US" sz="1400" dirty="0">
                <a:solidFill>
                  <a:schemeClr val="bg1">
                    <a:lumMod val="50000"/>
                  </a:schemeClr>
                </a:solidFill>
              </a:rPr>
              <a:t>202</a:t>
            </a:r>
            <a:r>
              <a:rPr lang="ru-RU" sz="1400" dirty="0">
                <a:solidFill>
                  <a:schemeClr val="bg1">
                    <a:lumMod val="50000"/>
                  </a:schemeClr>
                </a:solidFill>
              </a:rPr>
              <a:t>6</a:t>
            </a:r>
          </a:p>
        </p:txBody>
      </p:sp>
      <p:cxnSp>
        <p:nvCxnSpPr>
          <p:cNvPr id="15" name="Straight Connector 14">
            <a:extLst>
              <a:ext uri="{FF2B5EF4-FFF2-40B4-BE49-F238E27FC236}">
                <a16:creationId xmlns:a16="http://schemas.microsoft.com/office/drawing/2014/main" id="{9F7AA82A-8CAD-7945-8DF4-19C7F478AB03}"/>
              </a:ext>
            </a:extLst>
          </p:cNvPr>
          <p:cNvCxnSpPr/>
          <p:nvPr userDrawn="1"/>
        </p:nvCxnSpPr>
        <p:spPr>
          <a:xfrm>
            <a:off x="1258529" y="6571637"/>
            <a:ext cx="230343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92713" y="900000"/>
            <a:ext cx="9627700" cy="740592"/>
          </a:xfrm>
        </p:spPr>
        <p:txBody>
          <a:bodyPr anchor="t" anchorCtr="0"/>
          <a:lstStyle>
            <a:lvl1pPr>
              <a:defRPr sz="3192"/>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4340995" y="1674796"/>
            <a:ext cx="232106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4" name="Text Placeholder 3"/>
          <p:cNvSpPr>
            <a:spLocks noGrp="1"/>
          </p:cNvSpPr>
          <p:nvPr>
            <p:ph type="body" sz="half" idx="2"/>
          </p:nvPr>
        </p:nvSpPr>
        <p:spPr>
          <a:xfrm>
            <a:off x="900113" y="1625000"/>
            <a:ext cx="2916079" cy="4304162"/>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ru-RU" dirty="0"/>
              <a:t>Образец текста</a:t>
            </a:r>
          </a:p>
        </p:txBody>
      </p:sp>
      <p:sp>
        <p:nvSpPr>
          <p:cNvPr id="5" name="Date Placeholder 4"/>
          <p:cNvSpPr>
            <a:spLocks noGrp="1"/>
          </p:cNvSpPr>
          <p:nvPr>
            <p:ph type="dt" sz="half" idx="10"/>
          </p:nvPr>
        </p:nvSpPr>
        <p:spPr/>
        <p:txBody>
          <a:bodyPr/>
          <a:lstStyle/>
          <a:p>
            <a:fld id="{5A8F2F27-2E9A-5E43-AA18-A5B944132F59}" type="datetime1">
              <a:rPr lang="ru-RU" smtClean="0"/>
              <a:t>10.03.2026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D4391C-B8C0-B24A-A837-316267417444}" type="slidenum">
              <a:rPr lang="ru-RU" smtClean="0"/>
              <a:t>‹#›</a:t>
            </a:fld>
            <a:endParaRPr lang="ru-RU"/>
          </a:p>
        </p:txBody>
      </p:sp>
      <p:sp>
        <p:nvSpPr>
          <p:cNvPr id="12" name="Picture Placeholder 2">
            <a:extLst>
              <a:ext uri="{FF2B5EF4-FFF2-40B4-BE49-F238E27FC236}">
                <a16:creationId xmlns:a16="http://schemas.microsoft.com/office/drawing/2014/main" id="{B47FAB26-A65D-A241-B811-CFF044D18B1A}"/>
              </a:ext>
            </a:extLst>
          </p:cNvPr>
          <p:cNvSpPr>
            <a:spLocks noGrp="1" noChangeAspect="1"/>
          </p:cNvSpPr>
          <p:nvPr>
            <p:ph type="pic" idx="13"/>
          </p:nvPr>
        </p:nvSpPr>
        <p:spPr>
          <a:xfrm>
            <a:off x="7019109" y="1674796"/>
            <a:ext cx="232106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
        <p:nvSpPr>
          <p:cNvPr id="13" name="Picture Placeholder 2">
            <a:extLst>
              <a:ext uri="{FF2B5EF4-FFF2-40B4-BE49-F238E27FC236}">
                <a16:creationId xmlns:a16="http://schemas.microsoft.com/office/drawing/2014/main" id="{D79F780C-3DBF-7240-9736-987FCF93B284}"/>
              </a:ext>
            </a:extLst>
          </p:cNvPr>
          <p:cNvSpPr>
            <a:spLocks noGrp="1" noChangeAspect="1"/>
          </p:cNvSpPr>
          <p:nvPr>
            <p:ph type="pic" idx="14"/>
          </p:nvPr>
        </p:nvSpPr>
        <p:spPr>
          <a:xfrm>
            <a:off x="9701349" y="1674796"/>
            <a:ext cx="2321062" cy="425436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ru-RU" dirty="0"/>
              <a:t>Вставка рисунка</a:t>
            </a:r>
            <a:endParaRPr lang="en-US" dirty="0"/>
          </a:p>
        </p:txBody>
      </p:sp>
    </p:spTree>
    <p:extLst>
      <p:ext uri="{BB962C8B-B14F-4D97-AF65-F5344CB8AC3E}">
        <p14:creationId xmlns:p14="http://schemas.microsoft.com/office/powerpoint/2010/main" val="252165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024" y="900000"/>
            <a:ext cx="9576679" cy="714358"/>
          </a:xfrm>
          <a:prstGeom prst="rect">
            <a:avLst/>
          </a:prstGeom>
        </p:spPr>
        <p:txBody>
          <a:bodyPr vert="horz" lIns="0" tIns="0" rIns="0" bIns="0" rtlCol="0" anchor="t" anchorCtr="0">
            <a:noAutofit/>
          </a:bodyPr>
          <a:lstStyle/>
          <a:p>
            <a:r>
              <a:rPr lang="ru-RU" dirty="0"/>
              <a:t>Образец заголовка</a:t>
            </a:r>
            <a:endParaRPr lang="en-US" dirty="0"/>
          </a:p>
        </p:txBody>
      </p:sp>
      <p:sp>
        <p:nvSpPr>
          <p:cNvPr id="3" name="Text Placeholder 2"/>
          <p:cNvSpPr>
            <a:spLocks noGrp="1"/>
          </p:cNvSpPr>
          <p:nvPr>
            <p:ph type="body" idx="1"/>
          </p:nvPr>
        </p:nvSpPr>
        <p:spPr>
          <a:xfrm>
            <a:off x="891024" y="1820976"/>
            <a:ext cx="11205726" cy="4340259"/>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891024" y="7084883"/>
            <a:ext cx="2916079" cy="364195"/>
          </a:xfrm>
          <a:prstGeom prst="rect">
            <a:avLst/>
          </a:prstGeom>
        </p:spPr>
        <p:txBody>
          <a:bodyPr vert="horz" lIns="91440" tIns="45720" rIns="91440" bIns="45720" rtlCol="0" anchor="ctr"/>
          <a:lstStyle>
            <a:lvl1pPr algn="l">
              <a:defRPr sz="1197">
                <a:solidFill>
                  <a:schemeClr val="tx1">
                    <a:tint val="75000"/>
                  </a:schemeClr>
                </a:solidFill>
                <a:latin typeface="Arial" panose="020B0604020202020204" pitchFamily="34" charset="0"/>
                <a:cs typeface="Arial" panose="020B0604020202020204" pitchFamily="34" charset="0"/>
              </a:defRPr>
            </a:lvl1pPr>
          </a:lstStyle>
          <a:p>
            <a:fld id="{8357F375-12B8-4849-BF4D-9AACA101A6E6}" type="datetime1">
              <a:rPr lang="ru-RU" smtClean="0"/>
              <a:t>10.03.2026</a:t>
            </a:fld>
            <a:endParaRPr lang="ru-RU"/>
          </a:p>
        </p:txBody>
      </p:sp>
      <p:sp>
        <p:nvSpPr>
          <p:cNvPr id="5" name="Footer Placeholder 4"/>
          <p:cNvSpPr>
            <a:spLocks noGrp="1"/>
          </p:cNvSpPr>
          <p:nvPr>
            <p:ph type="ftr" sz="quarter" idx="3"/>
          </p:nvPr>
        </p:nvSpPr>
        <p:spPr>
          <a:xfrm>
            <a:off x="4170567" y="7084884"/>
            <a:ext cx="4374118" cy="364195"/>
          </a:xfrm>
          <a:prstGeom prst="rect">
            <a:avLst/>
          </a:prstGeom>
        </p:spPr>
        <p:txBody>
          <a:bodyPr vert="horz" lIns="91440" tIns="45720" rIns="91440" bIns="45720" rtlCol="0" anchor="ctr"/>
          <a:lstStyle>
            <a:lvl1pPr algn="l">
              <a:defRPr sz="1197">
                <a:solidFill>
                  <a:schemeClr val="tx1">
                    <a:tint val="75000"/>
                  </a:schemeClr>
                </a:solidFill>
                <a:latin typeface="Arial" panose="020B0604020202020204" pitchFamily="34" charset="0"/>
                <a:cs typeface="Arial" panose="020B0604020202020204" pitchFamily="34" charset="0"/>
              </a:defRPr>
            </a:lvl1pPr>
          </a:lstStyle>
          <a:p>
            <a:endParaRPr lang="ru-RU" dirty="0"/>
          </a:p>
        </p:txBody>
      </p:sp>
      <p:sp>
        <p:nvSpPr>
          <p:cNvPr id="6" name="Slide Number Placeholder 5"/>
          <p:cNvSpPr>
            <a:spLocks noGrp="1"/>
          </p:cNvSpPr>
          <p:nvPr>
            <p:ph type="sldNum" sz="quarter" idx="4"/>
          </p:nvPr>
        </p:nvSpPr>
        <p:spPr>
          <a:xfrm>
            <a:off x="165463" y="266377"/>
            <a:ext cx="738132" cy="36419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73D4391C-B8C0-B24A-A837-316267417444}" type="slidenum">
              <a:rPr lang="ru-RU" smtClean="0"/>
              <a:pPr/>
              <a:t>‹#›</a:t>
            </a:fld>
            <a:endParaRPr lang="ru-RU" dirty="0"/>
          </a:p>
        </p:txBody>
      </p:sp>
    </p:spTree>
    <p:extLst>
      <p:ext uri="{BB962C8B-B14F-4D97-AF65-F5344CB8AC3E}">
        <p14:creationId xmlns:p14="http://schemas.microsoft.com/office/powerpoint/2010/main" val="672608871"/>
      </p:ext>
    </p:extLst>
  </p:cSld>
  <p:clrMap bg1="lt1" tx1="dk1" bg2="lt2" tx2="dk2" accent1="accent1" accent2="accent2" accent3="accent3" accent4="accent4" accent5="accent5" accent6="accent6" hlink="hlink" folHlink="folHlink"/>
  <p:sldLayoutIdLst>
    <p:sldLayoutId id="2147483679" r:id="rId1"/>
    <p:sldLayoutId id="2147483685" r:id="rId2"/>
    <p:sldLayoutId id="2147483673" r:id="rId3"/>
    <p:sldLayoutId id="2147483689" r:id="rId4"/>
    <p:sldLayoutId id="2147483690" r:id="rId5"/>
    <p:sldLayoutId id="2147483674" r:id="rId6"/>
    <p:sldLayoutId id="2147483681" r:id="rId7"/>
    <p:sldLayoutId id="2147483686" r:id="rId8"/>
    <p:sldLayoutId id="2147483687" r:id="rId9"/>
    <p:sldLayoutId id="2147483688" r:id="rId10"/>
    <p:sldLayoutId id="2147483675" r:id="rId11"/>
    <p:sldLayoutId id="2147483678" r:id="rId12"/>
    <p:sldLayoutId id="2147483684" r:id="rId13"/>
    <p:sldLayoutId id="2147483695" r:id="rId14"/>
    <p:sldLayoutId id="2147483696" r:id="rId15"/>
  </p:sldLayoutIdLst>
  <p:hf hdr="0" ftr="0" dt="0"/>
  <p:txStyles>
    <p:titleStyle>
      <a:lvl1pPr algn="l" defTabSz="912114"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2114" rtl="0" eaLnBrk="1" latinLnBrk="0" hangingPunct="1">
        <a:lnSpc>
          <a:spcPct val="100000"/>
        </a:lnSpc>
        <a:spcBef>
          <a:spcPts val="998"/>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912114" rtl="0" eaLnBrk="1" latinLnBrk="0" hangingPunct="1">
        <a:lnSpc>
          <a:spcPct val="100000"/>
        </a:lnSpc>
        <a:spcBef>
          <a:spcPts val="499"/>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0" indent="0" algn="l" defTabSz="912114" rtl="0" eaLnBrk="1" latinLnBrk="0" hangingPunct="1">
        <a:lnSpc>
          <a:spcPct val="100000"/>
        </a:lnSpc>
        <a:spcBef>
          <a:spcPts val="499"/>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0" indent="0" algn="l" defTabSz="912114" rtl="0" eaLnBrk="1" latinLnBrk="0" hangingPunct="1">
        <a:lnSpc>
          <a:spcPct val="100000"/>
        </a:lnSpc>
        <a:spcBef>
          <a:spcPts val="499"/>
        </a:spcBef>
        <a:buFont typeface="Arial" panose="020B0604020202020204" pitchFamily="34" charset="0"/>
        <a:buNone/>
        <a:defRPr sz="1200" kern="1200">
          <a:solidFill>
            <a:srgbClr val="6D6D6D"/>
          </a:solidFill>
          <a:latin typeface="Arial" panose="020B0604020202020204" pitchFamily="34" charset="0"/>
          <a:ea typeface="+mn-ea"/>
          <a:cs typeface="Arial" panose="020B0604020202020204" pitchFamily="34" charset="0"/>
        </a:defRPr>
      </a:lvl4pPr>
      <a:lvl5pPr marL="0" indent="0" algn="l" defTabSz="912114" rtl="0" eaLnBrk="1" latinLnBrk="0" hangingPunct="1">
        <a:lnSpc>
          <a:spcPct val="100000"/>
        </a:lnSpc>
        <a:spcBef>
          <a:spcPts val="499"/>
        </a:spcBef>
        <a:buFont typeface="Arial" panose="020B0604020202020204" pitchFamily="34" charset="0"/>
        <a:buNone/>
        <a:defRPr sz="1000" kern="1200">
          <a:solidFill>
            <a:srgbClr val="6D6D6D"/>
          </a:solidFill>
          <a:latin typeface="Arial" panose="020B0604020202020204" pitchFamily="34" charset="0"/>
          <a:ea typeface="+mn-ea"/>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userDrawn="1">
          <p15:clr>
            <a:srgbClr val="F26B43"/>
          </p15:clr>
        </p15:guide>
        <p15:guide id="2" pos="4082" userDrawn="1">
          <p15:clr>
            <a:srgbClr val="F26B43"/>
          </p15:clr>
        </p15:guide>
        <p15:guide id="3" orient="horz" pos="385" userDrawn="1">
          <p15:clr>
            <a:srgbClr val="F26B43"/>
          </p15:clr>
        </p15:guide>
        <p15:guide id="4" orient="horz" pos="3969" userDrawn="1">
          <p15:clr>
            <a:srgbClr val="F26B43"/>
          </p15:clr>
        </p15:guide>
        <p15:guide id="5" pos="567" userDrawn="1">
          <p15:clr>
            <a:srgbClr val="F26B43"/>
          </p15:clr>
        </p15:guide>
        <p15:guide id="6" pos="76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E694-B4BE-4647-B02E-5553DD8C60FE}"/>
              </a:ext>
            </a:extLst>
          </p:cNvPr>
          <p:cNvSpPr>
            <a:spLocks noGrp="1"/>
          </p:cNvSpPr>
          <p:nvPr>
            <p:ph type="ctrTitle"/>
          </p:nvPr>
        </p:nvSpPr>
        <p:spPr/>
        <p:txBody>
          <a:bodyPr/>
          <a:lstStyle/>
          <a:p>
            <a:r>
              <a:rPr lang="ru-RU" dirty="0"/>
              <a:t>Профессиональное развитие госслужащих в контексте трансформации организационной культуры органов публичной власти</a:t>
            </a:r>
          </a:p>
        </p:txBody>
      </p:sp>
      <p:sp>
        <p:nvSpPr>
          <p:cNvPr id="3" name="Subtitle 2">
            <a:extLst>
              <a:ext uri="{FF2B5EF4-FFF2-40B4-BE49-F238E27FC236}">
                <a16:creationId xmlns:a16="http://schemas.microsoft.com/office/drawing/2014/main" id="{4283B779-785B-C549-98BC-FD63CEA37A46}"/>
              </a:ext>
            </a:extLst>
          </p:cNvPr>
          <p:cNvSpPr>
            <a:spLocks noGrp="1"/>
          </p:cNvSpPr>
          <p:nvPr>
            <p:ph type="subTitle" idx="1"/>
          </p:nvPr>
        </p:nvSpPr>
        <p:spPr/>
        <p:txBody>
          <a:bodyPr/>
          <a:lstStyle/>
          <a:p>
            <a:r>
              <a:rPr lang="ru-RU" dirty="0"/>
              <a:t>Доклад Комарова Вадима Владимировича, ведущего научного сотрудника Самарского филиала РАНХиГС, к.п.н.</a:t>
            </a:r>
          </a:p>
        </p:txBody>
      </p:sp>
      <p:sp>
        <p:nvSpPr>
          <p:cNvPr id="4" name="TextBox 3">
            <a:extLst>
              <a:ext uri="{FF2B5EF4-FFF2-40B4-BE49-F238E27FC236}">
                <a16:creationId xmlns:a16="http://schemas.microsoft.com/office/drawing/2014/main" id="{6D29D0BB-8804-7B41-9155-FB8E9E7E9C6A}"/>
              </a:ext>
            </a:extLst>
          </p:cNvPr>
          <p:cNvSpPr txBox="1"/>
          <p:nvPr/>
        </p:nvSpPr>
        <p:spPr>
          <a:xfrm>
            <a:off x="916863" y="5724336"/>
            <a:ext cx="5343260" cy="458800"/>
          </a:xfrm>
          <a:prstGeom prst="rect">
            <a:avLst/>
          </a:prstGeom>
          <a:noFill/>
        </p:spPr>
        <p:txBody>
          <a:bodyPr vert="horz" wrap="square" lIns="0" tIns="0" rIns="0" bIns="0" rtlCol="0" anchor="t" anchorCtr="0">
            <a:noAutofit/>
          </a:bodyPr>
          <a:lstStyle/>
          <a:p>
            <a:r>
              <a:rPr lang="ru-RU" sz="1400" dirty="0">
                <a:solidFill>
                  <a:schemeClr val="bg1"/>
                </a:solidFill>
                <a:effectLst/>
                <a:latin typeface="Arial" panose="020B0604020202020204" pitchFamily="34" charset="0"/>
                <a:cs typeface="Arial" panose="020B0604020202020204" pitchFamily="34" charset="0"/>
              </a:rPr>
              <a:t>Семинар ЦЭНО 13 марта 2026 года</a:t>
            </a:r>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8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07D3-40B2-9E9B-5472-19884AB3376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31DB0-60DE-1552-F33F-3DAE2BBCB588}"/>
              </a:ext>
            </a:extLst>
          </p:cNvPr>
          <p:cNvSpPr>
            <a:spLocks noGrp="1"/>
          </p:cNvSpPr>
          <p:nvPr>
            <p:ph type="sldNum" sz="quarter" idx="12"/>
          </p:nvPr>
        </p:nvSpPr>
        <p:spPr/>
        <p:txBody>
          <a:bodyPr/>
          <a:lstStyle/>
          <a:p>
            <a:fld id="{73D4391C-B8C0-B24A-A837-316267417444}" type="slidenum">
              <a:rPr lang="ru-RU" smtClean="0"/>
              <a:t>10</a:t>
            </a:fld>
            <a:endParaRPr lang="ru-RU"/>
          </a:p>
        </p:txBody>
      </p:sp>
      <p:sp>
        <p:nvSpPr>
          <p:cNvPr id="2" name="Title 1">
            <a:extLst>
              <a:ext uri="{FF2B5EF4-FFF2-40B4-BE49-F238E27FC236}">
                <a16:creationId xmlns:a16="http://schemas.microsoft.com/office/drawing/2014/main" id="{48AB9727-B1F4-F987-5145-1AF80EA01A10}"/>
              </a:ext>
            </a:extLst>
          </p:cNvPr>
          <p:cNvSpPr>
            <a:spLocks noGrp="1"/>
          </p:cNvSpPr>
          <p:nvPr>
            <p:ph type="title"/>
          </p:nvPr>
        </p:nvSpPr>
        <p:spPr>
          <a:xfrm>
            <a:off x="903595" y="715365"/>
            <a:ext cx="9627700" cy="874464"/>
          </a:xfrm>
        </p:spPr>
        <p:txBody>
          <a:bodyPr anchor="t" anchorCtr="0"/>
          <a:lstStyle/>
          <a:p>
            <a:r>
              <a:rPr lang="ru-RU" sz="3200" dirty="0"/>
              <a:t>Профессиональное развитие как инструмент трансформации </a:t>
            </a:r>
          </a:p>
        </p:txBody>
      </p:sp>
      <p:graphicFrame>
        <p:nvGraphicFramePr>
          <p:cNvPr id="4" name="Таблица 3">
            <a:extLst>
              <a:ext uri="{FF2B5EF4-FFF2-40B4-BE49-F238E27FC236}">
                <a16:creationId xmlns:a16="http://schemas.microsoft.com/office/drawing/2014/main" id="{707C7B26-C1C6-4DF5-760C-E6953064CDD6}"/>
              </a:ext>
            </a:extLst>
          </p:cNvPr>
          <p:cNvGraphicFramePr>
            <a:graphicFrameLocks noGrp="1"/>
          </p:cNvGraphicFramePr>
          <p:nvPr>
            <p:extLst>
              <p:ext uri="{D42A27DB-BD31-4B8C-83A1-F6EECF244321}">
                <p14:modId xmlns:p14="http://schemas.microsoft.com/office/powerpoint/2010/main" val="2875114898"/>
              </p:ext>
            </p:extLst>
          </p:nvPr>
        </p:nvGraphicFramePr>
        <p:xfrm>
          <a:off x="1666325" y="1781962"/>
          <a:ext cx="9627699" cy="4343211"/>
        </p:xfrm>
        <a:graphic>
          <a:graphicData uri="http://schemas.openxmlformats.org/drawingml/2006/table">
            <a:tbl>
              <a:tblPr firstRow="1" firstCol="1" bandRow="1">
                <a:tableStyleId>{5C22544A-7EE6-4342-B048-85BDC9FD1C3A}</a:tableStyleId>
              </a:tblPr>
              <a:tblGrid>
                <a:gridCol w="2075955">
                  <a:extLst>
                    <a:ext uri="{9D8B030D-6E8A-4147-A177-3AD203B41FA5}">
                      <a16:colId xmlns:a16="http://schemas.microsoft.com/office/drawing/2014/main" val="3793629106"/>
                    </a:ext>
                  </a:extLst>
                </a:gridCol>
                <a:gridCol w="3623474">
                  <a:extLst>
                    <a:ext uri="{9D8B030D-6E8A-4147-A177-3AD203B41FA5}">
                      <a16:colId xmlns:a16="http://schemas.microsoft.com/office/drawing/2014/main" val="1389558134"/>
                    </a:ext>
                  </a:extLst>
                </a:gridCol>
                <a:gridCol w="3928270">
                  <a:extLst>
                    <a:ext uri="{9D8B030D-6E8A-4147-A177-3AD203B41FA5}">
                      <a16:colId xmlns:a16="http://schemas.microsoft.com/office/drawing/2014/main" val="4103746383"/>
                    </a:ext>
                  </a:extLst>
                </a:gridCol>
              </a:tblGrid>
              <a:tr h="0">
                <a:tc>
                  <a:txBody>
                    <a:bodyPr/>
                    <a:lstStyle/>
                    <a:p>
                      <a:pPr algn="ctr">
                        <a:lnSpc>
                          <a:spcPct val="107000"/>
                        </a:lnSpc>
                        <a:spcAft>
                          <a:spcPts val="0"/>
                        </a:spcAft>
                        <a:buNone/>
                      </a:pPr>
                      <a:r>
                        <a:rPr lang="ru-RU" sz="1600" kern="100" dirty="0">
                          <a:effectLst/>
                        </a:rPr>
                        <a:t>Характеристика</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buNone/>
                      </a:pPr>
                      <a:r>
                        <a:rPr lang="ru-RU" sz="1600" kern="100" dirty="0">
                          <a:effectLst/>
                        </a:rPr>
                        <a:t>Традиционная модель </a:t>
                      </a:r>
                    </a:p>
                    <a:p>
                      <a:pPr algn="ctr">
                        <a:lnSpc>
                          <a:spcPct val="107000"/>
                        </a:lnSpc>
                        <a:spcAft>
                          <a:spcPts val="0"/>
                        </a:spcAft>
                        <a:buNone/>
                      </a:pPr>
                      <a:r>
                        <a:rPr lang="ru-RU" sz="1600" kern="100" dirty="0">
                          <a:effectLst/>
                        </a:rPr>
                        <a:t>(Культура правил)</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buNone/>
                      </a:pPr>
                      <a:r>
                        <a:rPr lang="ru-RU" sz="1600" kern="100" dirty="0">
                          <a:effectLst/>
                        </a:rPr>
                        <a:t>Клиентоцентричная модель</a:t>
                      </a:r>
                    </a:p>
                    <a:p>
                      <a:pPr algn="ctr">
                        <a:lnSpc>
                          <a:spcPct val="107000"/>
                        </a:lnSpc>
                        <a:spcAft>
                          <a:spcPts val="0"/>
                        </a:spcAft>
                        <a:buNone/>
                      </a:pPr>
                      <a:r>
                        <a:rPr lang="ru-RU" sz="1600" kern="100" dirty="0">
                          <a:effectLst/>
                        </a:rPr>
                        <a:t> (Культура ценности)</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242609"/>
                  </a:ext>
                </a:extLst>
              </a:tr>
              <a:tr h="0">
                <a:tc>
                  <a:txBody>
                    <a:bodyPr/>
                    <a:lstStyle/>
                    <a:p>
                      <a:pPr>
                        <a:lnSpc>
                          <a:spcPct val="107000"/>
                        </a:lnSpc>
                        <a:spcAft>
                          <a:spcPts val="800"/>
                        </a:spcAft>
                        <a:buNone/>
                      </a:pPr>
                      <a:r>
                        <a:rPr lang="ru-RU" sz="1600" kern="100" dirty="0">
                          <a:effectLst/>
                        </a:rPr>
                        <a:t>Главный фокус внимания</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dirty="0">
                          <a:effectLst/>
                        </a:rPr>
                        <a:t>Внутренние процессы, документы, регламенты</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a:effectLst/>
                        </a:rPr>
                        <a:t>Человек (гражданин/бизнес) и его жизненная ситуация</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310869"/>
                  </a:ext>
                </a:extLst>
              </a:tr>
              <a:tr h="0">
                <a:tc>
                  <a:txBody>
                    <a:bodyPr/>
                    <a:lstStyle/>
                    <a:p>
                      <a:pPr>
                        <a:lnSpc>
                          <a:spcPct val="107000"/>
                        </a:lnSpc>
                        <a:spcAft>
                          <a:spcPts val="800"/>
                        </a:spcAft>
                        <a:buNone/>
                      </a:pPr>
                      <a:r>
                        <a:rPr lang="ru-RU" sz="1600" kern="100">
                          <a:effectLst/>
                        </a:rPr>
                        <a:t>Ключевая компетенция</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dirty="0">
                          <a:effectLst/>
                        </a:rPr>
                        <a:t>Безукоризненное знание и соблюдение НПА (Hard Skills).</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a:effectLst/>
                        </a:rPr>
                        <a:t>Эмпатия, адаптивность, решение проблем (Soft Skills)</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3120743"/>
                  </a:ext>
                </a:extLst>
              </a:tr>
              <a:tr h="0">
                <a:tc>
                  <a:txBody>
                    <a:bodyPr/>
                    <a:lstStyle/>
                    <a:p>
                      <a:pPr>
                        <a:lnSpc>
                          <a:spcPct val="107000"/>
                        </a:lnSpc>
                        <a:spcAft>
                          <a:spcPts val="800"/>
                        </a:spcAft>
                        <a:buNone/>
                      </a:pPr>
                      <a:r>
                        <a:rPr lang="ru-RU" sz="1600" kern="100">
                          <a:effectLst/>
                        </a:rPr>
                        <a:t>Стиль коммуникации</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dirty="0">
                          <a:effectLst/>
                        </a:rPr>
                        <a:t>Формально-деловой, канцелярский язык, ссылки на статьи законов</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a:effectLst/>
                        </a:rPr>
                        <a:t>Понятный, открытый, диалоговый </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0987159"/>
                  </a:ext>
                </a:extLst>
              </a:tr>
              <a:tr h="0">
                <a:tc>
                  <a:txBody>
                    <a:bodyPr/>
                    <a:lstStyle/>
                    <a:p>
                      <a:pPr>
                        <a:lnSpc>
                          <a:spcPct val="107000"/>
                        </a:lnSpc>
                        <a:spcAft>
                          <a:spcPts val="800"/>
                        </a:spcAft>
                        <a:buNone/>
                      </a:pPr>
                      <a:r>
                        <a:rPr lang="ru-RU" sz="1600" kern="100">
                          <a:effectLst/>
                        </a:rPr>
                        <a:t>Отношение к ошибкам</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a:effectLst/>
                        </a:rPr>
                        <a:t>Ошибка – это нарушение, за которым следует наказание. Страх риска</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dirty="0">
                          <a:effectLst/>
                        </a:rPr>
                        <a:t>Ошибка на этапе тестирования услуги – это опыт для ее улучшения</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118960"/>
                  </a:ext>
                </a:extLst>
              </a:tr>
              <a:tr h="0">
                <a:tc>
                  <a:txBody>
                    <a:bodyPr/>
                    <a:lstStyle/>
                    <a:p>
                      <a:pPr>
                        <a:lnSpc>
                          <a:spcPct val="107000"/>
                        </a:lnSpc>
                        <a:spcAft>
                          <a:spcPts val="800"/>
                        </a:spcAft>
                        <a:buNone/>
                      </a:pPr>
                      <a:r>
                        <a:rPr lang="ru-RU" sz="1600" kern="100">
                          <a:effectLst/>
                        </a:rPr>
                        <a:t>Принятие решений</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a:effectLst/>
                        </a:rPr>
                        <a:t>Строго в рамках инструкции. Если инструкции нет – отказ или ожидание команды сверху</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dirty="0">
                          <a:effectLst/>
                        </a:rPr>
                        <a:t>Инициативность в поиске решения в интересах гражданина</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215754"/>
                  </a:ext>
                </a:extLst>
              </a:tr>
              <a:tr h="0">
                <a:tc>
                  <a:txBody>
                    <a:bodyPr/>
                    <a:lstStyle/>
                    <a:p>
                      <a:pPr>
                        <a:lnSpc>
                          <a:spcPct val="107000"/>
                        </a:lnSpc>
                        <a:spcAft>
                          <a:spcPts val="800"/>
                        </a:spcAft>
                        <a:buNone/>
                      </a:pPr>
                      <a:r>
                        <a:rPr lang="ru-RU" sz="1600" kern="100">
                          <a:effectLst/>
                        </a:rPr>
                        <a:t>Метрика успеха</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a:effectLst/>
                        </a:rPr>
                        <a:t>Соблюдение сроков, отсутствие процессуальных нарушений и жалоб</a:t>
                      </a:r>
                      <a:endParaRPr lang="ru-R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ru-RU" sz="1600" kern="100" dirty="0">
                          <a:effectLst/>
                        </a:rPr>
                        <a:t>Удовлетворенность гражданина, реальное решение проблемы</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4452291"/>
                  </a:ext>
                </a:extLst>
              </a:tr>
            </a:tbl>
          </a:graphicData>
        </a:graphic>
      </p:graphicFrame>
    </p:spTree>
    <p:extLst>
      <p:ext uri="{BB962C8B-B14F-4D97-AF65-F5344CB8AC3E}">
        <p14:creationId xmlns:p14="http://schemas.microsoft.com/office/powerpoint/2010/main" val="116789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396AC-F477-80ED-20AC-AC0073CBA12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E179D9-C21B-D378-C7B5-621407E73CAC}"/>
              </a:ext>
            </a:extLst>
          </p:cNvPr>
          <p:cNvSpPr>
            <a:spLocks noGrp="1"/>
          </p:cNvSpPr>
          <p:nvPr>
            <p:ph type="sldNum" sz="quarter" idx="12"/>
          </p:nvPr>
        </p:nvSpPr>
        <p:spPr/>
        <p:txBody>
          <a:bodyPr/>
          <a:lstStyle/>
          <a:p>
            <a:fld id="{73D4391C-B8C0-B24A-A837-316267417444}" type="slidenum">
              <a:rPr lang="ru-RU" smtClean="0"/>
              <a:t>11</a:t>
            </a:fld>
            <a:endParaRPr lang="ru-RU"/>
          </a:p>
        </p:txBody>
      </p:sp>
      <p:sp>
        <p:nvSpPr>
          <p:cNvPr id="2" name="Title 1">
            <a:extLst>
              <a:ext uri="{FF2B5EF4-FFF2-40B4-BE49-F238E27FC236}">
                <a16:creationId xmlns:a16="http://schemas.microsoft.com/office/drawing/2014/main" id="{D81E5E1E-4C98-9D18-7F2F-94E017B055FF}"/>
              </a:ext>
            </a:extLst>
          </p:cNvPr>
          <p:cNvSpPr>
            <a:spLocks noGrp="1"/>
          </p:cNvSpPr>
          <p:nvPr>
            <p:ph type="title"/>
          </p:nvPr>
        </p:nvSpPr>
        <p:spPr>
          <a:xfrm>
            <a:off x="1070649" y="303051"/>
            <a:ext cx="9627700" cy="874464"/>
          </a:xfrm>
        </p:spPr>
        <p:txBody>
          <a:bodyPr anchor="t" anchorCtr="0"/>
          <a:lstStyle/>
          <a:p>
            <a:r>
              <a:rPr lang="ru-RU" sz="3200" dirty="0"/>
              <a:t>Перечень компетенций госслужащего в парадигме клиентоцентричности</a:t>
            </a:r>
          </a:p>
        </p:txBody>
      </p:sp>
      <p:sp>
        <p:nvSpPr>
          <p:cNvPr id="8" name="TextBox 7">
            <a:extLst>
              <a:ext uri="{FF2B5EF4-FFF2-40B4-BE49-F238E27FC236}">
                <a16:creationId xmlns:a16="http://schemas.microsoft.com/office/drawing/2014/main" id="{52D109C0-7E30-E5A5-428C-0D95EEE8235F}"/>
              </a:ext>
            </a:extLst>
          </p:cNvPr>
          <p:cNvSpPr txBox="1"/>
          <p:nvPr/>
        </p:nvSpPr>
        <p:spPr>
          <a:xfrm>
            <a:off x="903595" y="1541196"/>
            <a:ext cx="4459713" cy="369332"/>
          </a:xfrm>
          <a:prstGeom prst="rect">
            <a:avLst/>
          </a:prstGeom>
          <a:noFill/>
        </p:spPr>
        <p:txBody>
          <a:bodyPr wrap="square">
            <a:spAutoFit/>
          </a:bodyPr>
          <a:lstStyle/>
          <a:p>
            <a:r>
              <a:rPr lang="ru-RU" sz="1800" dirty="0"/>
              <a:t>Эмпатия и эмоциональный интеллект </a:t>
            </a:r>
            <a:endParaRPr lang="ru-RU" dirty="0"/>
          </a:p>
        </p:txBody>
      </p:sp>
      <p:sp>
        <p:nvSpPr>
          <p:cNvPr id="10" name="TextBox 9">
            <a:extLst>
              <a:ext uri="{FF2B5EF4-FFF2-40B4-BE49-F238E27FC236}">
                <a16:creationId xmlns:a16="http://schemas.microsoft.com/office/drawing/2014/main" id="{F98C5761-5C1A-DC07-458B-785335DA9B5B}"/>
              </a:ext>
            </a:extLst>
          </p:cNvPr>
          <p:cNvSpPr txBox="1"/>
          <p:nvPr/>
        </p:nvSpPr>
        <p:spPr>
          <a:xfrm>
            <a:off x="5697413" y="1354844"/>
            <a:ext cx="6998677" cy="738664"/>
          </a:xfrm>
          <a:prstGeom prst="rect">
            <a:avLst/>
          </a:prstGeom>
          <a:solidFill>
            <a:schemeClr val="accent4">
              <a:lumMod val="20000"/>
              <a:lumOff val="80000"/>
            </a:schemeClr>
          </a:solidFill>
        </p:spPr>
        <p:txBody>
          <a:bodyPr wrap="square">
            <a:spAutoFit/>
          </a:bodyPr>
          <a:lstStyle/>
          <a:p>
            <a:r>
              <a:rPr lang="ru-RU" sz="1400" dirty="0"/>
              <a:t>Способность распознавать эмоции, страхи и потребности гражданина, обратившегося за услугой. Умение не воспринимать негатив на свой счет и экологично управлять конфликтными ситуациями, сохраняя уважение к человеку.</a:t>
            </a:r>
          </a:p>
        </p:txBody>
      </p:sp>
      <p:sp>
        <p:nvSpPr>
          <p:cNvPr id="11" name="Стрелка: вправо 10">
            <a:extLst>
              <a:ext uri="{FF2B5EF4-FFF2-40B4-BE49-F238E27FC236}">
                <a16:creationId xmlns:a16="http://schemas.microsoft.com/office/drawing/2014/main" id="{F41122BC-A1FA-3601-FF88-4F85D681553B}"/>
              </a:ext>
            </a:extLst>
          </p:cNvPr>
          <p:cNvSpPr/>
          <p:nvPr/>
        </p:nvSpPr>
        <p:spPr>
          <a:xfrm>
            <a:off x="5161084" y="1541196"/>
            <a:ext cx="59787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90888808-FF15-462D-8E0C-AADF6CD95C2B}"/>
              </a:ext>
            </a:extLst>
          </p:cNvPr>
          <p:cNvSpPr txBox="1"/>
          <p:nvPr/>
        </p:nvSpPr>
        <p:spPr>
          <a:xfrm>
            <a:off x="903595" y="2361931"/>
            <a:ext cx="4336620" cy="646331"/>
          </a:xfrm>
          <a:prstGeom prst="rect">
            <a:avLst/>
          </a:prstGeom>
          <a:noFill/>
        </p:spPr>
        <p:txBody>
          <a:bodyPr wrap="square">
            <a:spAutoFit/>
          </a:bodyPr>
          <a:lstStyle/>
          <a:p>
            <a:r>
              <a:rPr lang="ru-RU" sz="1800" dirty="0"/>
              <a:t>Дизайн-мышление и проектирование пути пользователя </a:t>
            </a:r>
            <a:endParaRPr lang="ru-RU" dirty="0"/>
          </a:p>
        </p:txBody>
      </p:sp>
      <p:sp>
        <p:nvSpPr>
          <p:cNvPr id="16" name="TextBox 15">
            <a:extLst>
              <a:ext uri="{FF2B5EF4-FFF2-40B4-BE49-F238E27FC236}">
                <a16:creationId xmlns:a16="http://schemas.microsoft.com/office/drawing/2014/main" id="{3DF5B856-9EE7-61CF-F57D-B2B1C1C1E464}"/>
              </a:ext>
            </a:extLst>
          </p:cNvPr>
          <p:cNvSpPr txBox="1"/>
          <p:nvPr/>
        </p:nvSpPr>
        <p:spPr>
          <a:xfrm>
            <a:off x="5697413" y="2214322"/>
            <a:ext cx="5943601" cy="954107"/>
          </a:xfrm>
          <a:prstGeom prst="rect">
            <a:avLst/>
          </a:prstGeom>
          <a:solidFill>
            <a:schemeClr val="accent4">
              <a:lumMod val="20000"/>
              <a:lumOff val="80000"/>
            </a:schemeClr>
          </a:solidFill>
        </p:spPr>
        <p:txBody>
          <a:bodyPr wrap="square">
            <a:spAutoFit/>
          </a:bodyPr>
          <a:lstStyle/>
          <a:p>
            <a:r>
              <a:rPr lang="ru-RU" sz="1400" dirty="0"/>
              <a:t>Умение смотреть на государственную услугу глазами заявителя. Понимание концепции «жизненных ситуаций» (например, «рождение ребенка», а не просто «выдача свидетельства о рождении»). Навык упрощать процессы и убирать лишние бюрократические барьеры.</a:t>
            </a:r>
          </a:p>
        </p:txBody>
      </p:sp>
      <p:sp>
        <p:nvSpPr>
          <p:cNvPr id="17" name="Стрелка: вправо 16">
            <a:extLst>
              <a:ext uri="{FF2B5EF4-FFF2-40B4-BE49-F238E27FC236}">
                <a16:creationId xmlns:a16="http://schemas.microsoft.com/office/drawing/2014/main" id="{33F8B201-D91C-378B-4BFF-B56B74013AC6}"/>
              </a:ext>
            </a:extLst>
          </p:cNvPr>
          <p:cNvSpPr/>
          <p:nvPr/>
        </p:nvSpPr>
        <p:spPr>
          <a:xfrm>
            <a:off x="5161084" y="2489076"/>
            <a:ext cx="59787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5C3B2905-871F-46EC-2070-C2583E8E4BC8}"/>
              </a:ext>
            </a:extLst>
          </p:cNvPr>
          <p:cNvSpPr txBox="1"/>
          <p:nvPr/>
        </p:nvSpPr>
        <p:spPr>
          <a:xfrm>
            <a:off x="903595" y="3475389"/>
            <a:ext cx="4336620" cy="369332"/>
          </a:xfrm>
          <a:prstGeom prst="rect">
            <a:avLst/>
          </a:prstGeom>
          <a:noFill/>
        </p:spPr>
        <p:txBody>
          <a:bodyPr wrap="square">
            <a:spAutoFit/>
          </a:bodyPr>
          <a:lstStyle/>
          <a:p>
            <a:r>
              <a:rPr lang="ru-RU" sz="1800" dirty="0"/>
              <a:t>Системное и критическое мышление</a:t>
            </a:r>
          </a:p>
        </p:txBody>
      </p:sp>
      <p:sp>
        <p:nvSpPr>
          <p:cNvPr id="20" name="TextBox 19">
            <a:extLst>
              <a:ext uri="{FF2B5EF4-FFF2-40B4-BE49-F238E27FC236}">
                <a16:creationId xmlns:a16="http://schemas.microsoft.com/office/drawing/2014/main" id="{0FCA7CFA-231C-7263-90E3-AA68E1D9F10B}"/>
              </a:ext>
            </a:extLst>
          </p:cNvPr>
          <p:cNvSpPr txBox="1"/>
          <p:nvPr/>
        </p:nvSpPr>
        <p:spPr>
          <a:xfrm>
            <a:off x="5697413" y="3290723"/>
            <a:ext cx="6435970" cy="738664"/>
          </a:xfrm>
          <a:prstGeom prst="rect">
            <a:avLst/>
          </a:prstGeom>
          <a:solidFill>
            <a:schemeClr val="accent4">
              <a:lumMod val="20000"/>
              <a:lumOff val="80000"/>
            </a:schemeClr>
          </a:solidFill>
        </p:spPr>
        <p:txBody>
          <a:bodyPr wrap="square">
            <a:spAutoFit/>
          </a:bodyPr>
          <a:lstStyle/>
          <a:p>
            <a:r>
              <a:rPr lang="ru-RU" sz="1400" dirty="0"/>
              <a:t>Умение видеть проблему целиком, за рамками своего узкого функционала. Понимание того, как действия одного ведомства влияют на общую картину удовлетворенности гражданина.</a:t>
            </a:r>
          </a:p>
        </p:txBody>
      </p:sp>
      <p:sp>
        <p:nvSpPr>
          <p:cNvPr id="21" name="Стрелка: вправо 20">
            <a:extLst>
              <a:ext uri="{FF2B5EF4-FFF2-40B4-BE49-F238E27FC236}">
                <a16:creationId xmlns:a16="http://schemas.microsoft.com/office/drawing/2014/main" id="{E6A45153-613F-D630-F555-11DC99ACAB6E}"/>
              </a:ext>
            </a:extLst>
          </p:cNvPr>
          <p:cNvSpPr/>
          <p:nvPr/>
        </p:nvSpPr>
        <p:spPr>
          <a:xfrm>
            <a:off x="5161083" y="3480843"/>
            <a:ext cx="59787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3498F7EF-7219-8C25-7D96-D1250A8529EF}"/>
              </a:ext>
            </a:extLst>
          </p:cNvPr>
          <p:cNvSpPr txBox="1"/>
          <p:nvPr/>
        </p:nvSpPr>
        <p:spPr>
          <a:xfrm>
            <a:off x="1705708" y="4328585"/>
            <a:ext cx="3270738" cy="369332"/>
          </a:xfrm>
          <a:prstGeom prst="rect">
            <a:avLst/>
          </a:prstGeom>
          <a:noFill/>
        </p:spPr>
        <p:txBody>
          <a:bodyPr wrap="square">
            <a:spAutoFit/>
          </a:bodyPr>
          <a:lstStyle/>
          <a:p>
            <a:r>
              <a:rPr lang="ru-RU" sz="1800" dirty="0"/>
              <a:t>Ясная коммуникация </a:t>
            </a:r>
            <a:endParaRPr lang="ru-RU" dirty="0"/>
          </a:p>
        </p:txBody>
      </p:sp>
      <p:sp>
        <p:nvSpPr>
          <p:cNvPr id="24" name="TextBox 23">
            <a:extLst>
              <a:ext uri="{FF2B5EF4-FFF2-40B4-BE49-F238E27FC236}">
                <a16:creationId xmlns:a16="http://schemas.microsoft.com/office/drawing/2014/main" id="{06DB5EA8-8072-67C1-47D4-EAA9FA16F7D8}"/>
              </a:ext>
            </a:extLst>
          </p:cNvPr>
          <p:cNvSpPr txBox="1"/>
          <p:nvPr/>
        </p:nvSpPr>
        <p:spPr>
          <a:xfrm>
            <a:off x="5697413" y="4143919"/>
            <a:ext cx="6787663" cy="738664"/>
          </a:xfrm>
          <a:prstGeom prst="rect">
            <a:avLst/>
          </a:prstGeom>
          <a:solidFill>
            <a:schemeClr val="accent4">
              <a:lumMod val="20000"/>
              <a:lumOff val="80000"/>
            </a:schemeClr>
          </a:solidFill>
        </p:spPr>
        <p:txBody>
          <a:bodyPr wrap="square">
            <a:spAutoFit/>
          </a:bodyPr>
          <a:lstStyle/>
          <a:p>
            <a:r>
              <a:rPr lang="ru-RU" sz="1400" dirty="0"/>
              <a:t>Навык «перевода» сложного нормативно-правового языка на простой. Способность писать ответы и инструкции так, чтобы гражданин с первого раза понял, что ему нужно сделать, без необходимости нанимать юриста</a:t>
            </a:r>
          </a:p>
        </p:txBody>
      </p:sp>
      <p:sp>
        <p:nvSpPr>
          <p:cNvPr id="25" name="Стрелка: вправо 24">
            <a:extLst>
              <a:ext uri="{FF2B5EF4-FFF2-40B4-BE49-F238E27FC236}">
                <a16:creationId xmlns:a16="http://schemas.microsoft.com/office/drawing/2014/main" id="{6D211DFD-FD4F-638C-DFA5-C9CECAD6A8CF}"/>
              </a:ext>
            </a:extLst>
          </p:cNvPr>
          <p:cNvSpPr/>
          <p:nvPr/>
        </p:nvSpPr>
        <p:spPr>
          <a:xfrm>
            <a:off x="5161082" y="4351567"/>
            <a:ext cx="59787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A0529BBD-9189-04E3-47EA-D632B976A6AC}"/>
              </a:ext>
            </a:extLst>
          </p:cNvPr>
          <p:cNvSpPr txBox="1"/>
          <p:nvPr/>
        </p:nvSpPr>
        <p:spPr>
          <a:xfrm>
            <a:off x="5697413" y="4997115"/>
            <a:ext cx="5125918" cy="738664"/>
          </a:xfrm>
          <a:prstGeom prst="rect">
            <a:avLst/>
          </a:prstGeom>
          <a:solidFill>
            <a:schemeClr val="accent4">
              <a:lumMod val="20000"/>
              <a:lumOff val="80000"/>
            </a:schemeClr>
          </a:solidFill>
        </p:spPr>
        <p:txBody>
          <a:bodyPr wrap="square">
            <a:spAutoFit/>
          </a:bodyPr>
          <a:lstStyle/>
          <a:p>
            <a:r>
              <a:rPr lang="ru-RU" sz="1400" dirty="0"/>
              <a:t>Смещение фокуса с поиска причин, «почему мы не можем это сделать по регламенту», на поиск законных вариантов, «как мы можем помочь человеку решить его проблему».</a:t>
            </a:r>
          </a:p>
        </p:txBody>
      </p:sp>
      <p:sp>
        <p:nvSpPr>
          <p:cNvPr id="28" name="TextBox 27">
            <a:extLst>
              <a:ext uri="{FF2B5EF4-FFF2-40B4-BE49-F238E27FC236}">
                <a16:creationId xmlns:a16="http://schemas.microsoft.com/office/drawing/2014/main" id="{F36C430C-FE15-89FA-4BA8-30DEC8D7C4A3}"/>
              </a:ext>
            </a:extLst>
          </p:cNvPr>
          <p:cNvSpPr txBox="1"/>
          <p:nvPr/>
        </p:nvSpPr>
        <p:spPr>
          <a:xfrm>
            <a:off x="1705708" y="5016647"/>
            <a:ext cx="3657599" cy="646331"/>
          </a:xfrm>
          <a:prstGeom prst="rect">
            <a:avLst/>
          </a:prstGeom>
          <a:noFill/>
        </p:spPr>
        <p:txBody>
          <a:bodyPr wrap="square">
            <a:spAutoFit/>
          </a:bodyPr>
          <a:lstStyle/>
          <a:p>
            <a:r>
              <a:rPr lang="ru-RU" sz="1800" dirty="0"/>
              <a:t>Ориентация на решение и проактивность</a:t>
            </a:r>
          </a:p>
        </p:txBody>
      </p:sp>
      <p:sp>
        <p:nvSpPr>
          <p:cNvPr id="30" name="TextBox 29">
            <a:extLst>
              <a:ext uri="{FF2B5EF4-FFF2-40B4-BE49-F238E27FC236}">
                <a16:creationId xmlns:a16="http://schemas.microsoft.com/office/drawing/2014/main" id="{A17FE4B4-A259-8536-40AD-665D14947053}"/>
              </a:ext>
            </a:extLst>
          </p:cNvPr>
          <p:cNvSpPr txBox="1"/>
          <p:nvPr/>
        </p:nvSpPr>
        <p:spPr>
          <a:xfrm>
            <a:off x="1705708" y="5727200"/>
            <a:ext cx="4459713" cy="646331"/>
          </a:xfrm>
          <a:prstGeom prst="rect">
            <a:avLst/>
          </a:prstGeom>
          <a:noFill/>
        </p:spPr>
        <p:txBody>
          <a:bodyPr wrap="square">
            <a:spAutoFit/>
          </a:bodyPr>
          <a:lstStyle/>
          <a:p>
            <a:r>
              <a:rPr lang="ru-RU" sz="1800" dirty="0"/>
              <a:t>Кросс-функциональное взаимодействие</a:t>
            </a:r>
            <a:endParaRPr lang="ru-RU" dirty="0"/>
          </a:p>
        </p:txBody>
      </p:sp>
      <p:sp>
        <p:nvSpPr>
          <p:cNvPr id="33" name="TextBox 32">
            <a:extLst>
              <a:ext uri="{FF2B5EF4-FFF2-40B4-BE49-F238E27FC236}">
                <a16:creationId xmlns:a16="http://schemas.microsoft.com/office/drawing/2014/main" id="{86FF79F5-71EC-67F6-6A7C-3C9E15F1A0A9}"/>
              </a:ext>
            </a:extLst>
          </p:cNvPr>
          <p:cNvSpPr txBox="1"/>
          <p:nvPr/>
        </p:nvSpPr>
        <p:spPr>
          <a:xfrm>
            <a:off x="5697412" y="5850311"/>
            <a:ext cx="7262937" cy="523220"/>
          </a:xfrm>
          <a:prstGeom prst="rect">
            <a:avLst/>
          </a:prstGeom>
          <a:solidFill>
            <a:schemeClr val="accent4">
              <a:lumMod val="20000"/>
              <a:lumOff val="80000"/>
            </a:schemeClr>
          </a:solidFill>
        </p:spPr>
        <p:txBody>
          <a:bodyPr wrap="square">
            <a:spAutoFit/>
          </a:bodyPr>
          <a:lstStyle/>
          <a:p>
            <a:r>
              <a:rPr lang="ru-RU" sz="1400" dirty="0"/>
              <a:t>Способность эффективно работать в горизонтальных командах межведомственного уровня, преодолевая ведомственные колодцы (силосный подход).</a:t>
            </a:r>
          </a:p>
        </p:txBody>
      </p:sp>
      <p:sp>
        <p:nvSpPr>
          <p:cNvPr id="34" name="Стрелка: вправо 33">
            <a:extLst>
              <a:ext uri="{FF2B5EF4-FFF2-40B4-BE49-F238E27FC236}">
                <a16:creationId xmlns:a16="http://schemas.microsoft.com/office/drawing/2014/main" id="{42213559-D20E-070C-7939-4191F7647469}"/>
              </a:ext>
            </a:extLst>
          </p:cNvPr>
          <p:cNvSpPr/>
          <p:nvPr/>
        </p:nvSpPr>
        <p:spPr>
          <a:xfrm>
            <a:off x="5161080" y="5235965"/>
            <a:ext cx="59787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34">
            <a:extLst>
              <a:ext uri="{FF2B5EF4-FFF2-40B4-BE49-F238E27FC236}">
                <a16:creationId xmlns:a16="http://schemas.microsoft.com/office/drawing/2014/main" id="{203ECE45-0633-691D-2A77-CC7C1D581405}"/>
              </a:ext>
            </a:extLst>
          </p:cNvPr>
          <p:cNvSpPr/>
          <p:nvPr/>
        </p:nvSpPr>
        <p:spPr>
          <a:xfrm>
            <a:off x="5161081" y="5953834"/>
            <a:ext cx="597877" cy="342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317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4C8B-F01E-8ACF-AB88-189F6071BE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EA4C85-D36A-ECCF-B1C8-26A93E1B4C29}"/>
              </a:ext>
            </a:extLst>
          </p:cNvPr>
          <p:cNvSpPr>
            <a:spLocks noGrp="1"/>
          </p:cNvSpPr>
          <p:nvPr>
            <p:ph type="sldNum" sz="quarter" idx="12"/>
          </p:nvPr>
        </p:nvSpPr>
        <p:spPr/>
        <p:txBody>
          <a:bodyPr/>
          <a:lstStyle/>
          <a:p>
            <a:fld id="{73D4391C-B8C0-B24A-A837-316267417444}" type="slidenum">
              <a:rPr lang="ru-RU" smtClean="0"/>
              <a:t>12</a:t>
            </a:fld>
            <a:endParaRPr lang="ru-RU"/>
          </a:p>
        </p:txBody>
      </p:sp>
      <p:sp>
        <p:nvSpPr>
          <p:cNvPr id="2" name="Title 1">
            <a:extLst>
              <a:ext uri="{FF2B5EF4-FFF2-40B4-BE49-F238E27FC236}">
                <a16:creationId xmlns:a16="http://schemas.microsoft.com/office/drawing/2014/main" id="{4B2CCA0B-D9A2-6F3F-FEEA-5BE5D2BD4F84}"/>
              </a:ext>
            </a:extLst>
          </p:cNvPr>
          <p:cNvSpPr>
            <a:spLocks noGrp="1"/>
          </p:cNvSpPr>
          <p:nvPr>
            <p:ph type="title"/>
          </p:nvPr>
        </p:nvSpPr>
        <p:spPr>
          <a:xfrm>
            <a:off x="903595" y="715365"/>
            <a:ext cx="9627700" cy="874464"/>
          </a:xfrm>
        </p:spPr>
        <p:txBody>
          <a:bodyPr anchor="t" anchorCtr="0"/>
          <a:lstStyle/>
          <a:p>
            <a:r>
              <a:rPr lang="ru-RU" sz="3200" dirty="0"/>
              <a:t>Вызовы для образовательного сообщества</a:t>
            </a:r>
          </a:p>
        </p:txBody>
      </p:sp>
      <p:sp>
        <p:nvSpPr>
          <p:cNvPr id="6" name="TextBox 5">
            <a:extLst>
              <a:ext uri="{FF2B5EF4-FFF2-40B4-BE49-F238E27FC236}">
                <a16:creationId xmlns:a16="http://schemas.microsoft.com/office/drawing/2014/main" id="{4698B50E-AFD3-1C04-1A72-938DB168EF05}"/>
              </a:ext>
            </a:extLst>
          </p:cNvPr>
          <p:cNvSpPr txBox="1"/>
          <p:nvPr/>
        </p:nvSpPr>
        <p:spPr>
          <a:xfrm>
            <a:off x="903596" y="1338085"/>
            <a:ext cx="10271428" cy="4862870"/>
          </a:xfrm>
          <a:prstGeom prst="rect">
            <a:avLst/>
          </a:prstGeom>
          <a:noFill/>
        </p:spPr>
        <p:txBody>
          <a:bodyPr wrap="square">
            <a:spAutoFit/>
          </a:bodyPr>
          <a:lstStyle/>
          <a:p>
            <a:pPr>
              <a:spcAft>
                <a:spcPts val="600"/>
              </a:spcAft>
            </a:pPr>
            <a:r>
              <a:rPr lang="ru-RU" sz="2000" b="1" dirty="0">
                <a:solidFill>
                  <a:schemeClr val="accent6">
                    <a:lumMod val="75000"/>
                  </a:schemeClr>
                </a:solidFill>
              </a:rPr>
              <a:t>Кризис традиционных форматов обучения</a:t>
            </a:r>
          </a:p>
          <a:p>
            <a:pPr>
              <a:spcAft>
                <a:spcPts val="600"/>
              </a:spcAft>
            </a:pPr>
            <a:r>
              <a:rPr lang="ru-RU" sz="1600" dirty="0"/>
              <a:t>Невозможно научить клиентоцентричности, эмпатии и дизайн-мышлению через лекции и чтение слайдов с выдержками из законов. Знания (Hard Skills) передать легко, а вот изменить установки и культуру поведения (Soft Skills) старыми методами нельзя.</a:t>
            </a:r>
          </a:p>
          <a:p>
            <a:pPr>
              <a:spcAft>
                <a:spcPts val="600"/>
              </a:spcAft>
            </a:pPr>
            <a:r>
              <a:rPr lang="ru-RU" sz="2000" b="1" dirty="0">
                <a:solidFill>
                  <a:schemeClr val="accent6">
                    <a:lumMod val="75000"/>
                  </a:schemeClr>
                </a:solidFill>
              </a:rPr>
              <a:t>Сложность оценки новых компетенций</a:t>
            </a:r>
          </a:p>
          <a:p>
            <a:pPr>
              <a:spcAft>
                <a:spcPts val="600"/>
              </a:spcAft>
            </a:pPr>
            <a:r>
              <a:rPr lang="ru-RU" sz="1600" dirty="0"/>
              <a:t>Если знание нормативно-правового акта можно легко проверить тестом, то как объективно измерить уровень эмпатии, способность к решению нестандартных проблем или навык ясной коммуникации? Системе ДПО не хватает адекватных метрик оценки.</a:t>
            </a:r>
          </a:p>
          <a:p>
            <a:pPr>
              <a:spcAft>
                <a:spcPts val="600"/>
              </a:spcAft>
            </a:pPr>
            <a:r>
              <a:rPr lang="ru-RU" sz="2000" b="1" dirty="0">
                <a:solidFill>
                  <a:schemeClr val="accent6">
                    <a:lumMod val="75000"/>
                  </a:schemeClr>
                </a:solidFill>
              </a:rPr>
              <a:t>Отрыв преподавателей от реальной практики</a:t>
            </a:r>
          </a:p>
          <a:p>
            <a:pPr>
              <a:spcAft>
                <a:spcPts val="600"/>
              </a:spcAft>
            </a:pPr>
            <a:r>
              <a:rPr lang="ru-RU" sz="1600" dirty="0"/>
              <a:t>Зачастую программы для госслужащих ведут теоретики-академисты. Возникает парадокс: преподаватель, который сам никогда не проектировал цифровые сервисы и не работал с разъяренными гражданами, пытается учить этому действующих управленцев.</a:t>
            </a:r>
          </a:p>
          <a:p>
            <a:pPr>
              <a:spcAft>
                <a:spcPts val="600"/>
              </a:spcAft>
            </a:pPr>
            <a:r>
              <a:rPr lang="ru-RU" sz="2000" b="1" dirty="0">
                <a:solidFill>
                  <a:schemeClr val="accent6">
                    <a:lumMod val="75000"/>
                  </a:schemeClr>
                </a:solidFill>
              </a:rPr>
              <a:t>Обучение «для галочки»</a:t>
            </a:r>
          </a:p>
          <a:p>
            <a:pPr>
              <a:spcAft>
                <a:spcPts val="600"/>
              </a:spcAft>
            </a:pPr>
            <a:r>
              <a:rPr lang="ru-RU" sz="1600" dirty="0"/>
              <a:t>Сохраняющаяся в органах власти привычка отправлять сотрудников на повышение квалификации раз в три года ради получения сертификата. Это полностью противоречит концепции непрерывного развития, необходимой в быстро меняющемся мире.</a:t>
            </a:r>
          </a:p>
        </p:txBody>
      </p:sp>
    </p:spTree>
    <p:extLst>
      <p:ext uri="{BB962C8B-B14F-4D97-AF65-F5344CB8AC3E}">
        <p14:creationId xmlns:p14="http://schemas.microsoft.com/office/powerpoint/2010/main" val="310808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E1579-F67F-44EE-1834-87538A17FCF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EE9E77-0B7A-25CB-865B-0D37F93DCFC2}"/>
              </a:ext>
            </a:extLst>
          </p:cNvPr>
          <p:cNvSpPr>
            <a:spLocks noGrp="1"/>
          </p:cNvSpPr>
          <p:nvPr>
            <p:ph type="sldNum" sz="quarter" idx="12"/>
          </p:nvPr>
        </p:nvSpPr>
        <p:spPr/>
        <p:txBody>
          <a:bodyPr/>
          <a:lstStyle/>
          <a:p>
            <a:fld id="{73D4391C-B8C0-B24A-A837-316267417444}" type="slidenum">
              <a:rPr lang="ru-RU" smtClean="0"/>
              <a:t>13</a:t>
            </a:fld>
            <a:endParaRPr lang="ru-RU"/>
          </a:p>
        </p:txBody>
      </p:sp>
      <p:sp>
        <p:nvSpPr>
          <p:cNvPr id="2" name="Title 1">
            <a:extLst>
              <a:ext uri="{FF2B5EF4-FFF2-40B4-BE49-F238E27FC236}">
                <a16:creationId xmlns:a16="http://schemas.microsoft.com/office/drawing/2014/main" id="{BFDD7448-E6E7-5C3A-8B10-96A689588D3C}"/>
              </a:ext>
            </a:extLst>
          </p:cNvPr>
          <p:cNvSpPr>
            <a:spLocks noGrp="1"/>
          </p:cNvSpPr>
          <p:nvPr>
            <p:ph type="title"/>
          </p:nvPr>
        </p:nvSpPr>
        <p:spPr>
          <a:xfrm>
            <a:off x="1000309" y="266377"/>
            <a:ext cx="10271427" cy="463385"/>
          </a:xfrm>
        </p:spPr>
        <p:txBody>
          <a:bodyPr anchor="t" anchorCtr="0"/>
          <a:lstStyle/>
          <a:p>
            <a:r>
              <a:rPr lang="ru-RU" sz="2800" dirty="0"/>
              <a:t>Ключевые задачи образовательных учреждений</a:t>
            </a:r>
          </a:p>
        </p:txBody>
      </p:sp>
      <p:sp>
        <p:nvSpPr>
          <p:cNvPr id="6" name="TextBox 5">
            <a:extLst>
              <a:ext uri="{FF2B5EF4-FFF2-40B4-BE49-F238E27FC236}">
                <a16:creationId xmlns:a16="http://schemas.microsoft.com/office/drawing/2014/main" id="{812A796F-1CB3-70A0-6F31-2CD3126E9C5F}"/>
              </a:ext>
            </a:extLst>
          </p:cNvPr>
          <p:cNvSpPr txBox="1"/>
          <p:nvPr/>
        </p:nvSpPr>
        <p:spPr>
          <a:xfrm>
            <a:off x="1248508" y="757796"/>
            <a:ext cx="10876084" cy="5893921"/>
          </a:xfrm>
          <a:prstGeom prst="rect">
            <a:avLst/>
          </a:prstGeom>
          <a:noFill/>
        </p:spPr>
        <p:txBody>
          <a:bodyPr wrap="square">
            <a:spAutoFit/>
          </a:bodyPr>
          <a:lstStyle/>
          <a:p>
            <a:pPr>
              <a:spcAft>
                <a:spcPts val="600"/>
              </a:spcAft>
            </a:pPr>
            <a:r>
              <a:rPr lang="ru-RU" b="1" dirty="0">
                <a:solidFill>
                  <a:schemeClr val="accent6">
                    <a:lumMod val="75000"/>
                  </a:schemeClr>
                </a:solidFill>
              </a:rPr>
              <a:t>1. Переход от трансляции знаний к трансформации опыта</a:t>
            </a:r>
          </a:p>
          <a:p>
            <a:pPr>
              <a:spcAft>
                <a:spcPts val="600"/>
              </a:spcAft>
            </a:pPr>
            <a:r>
              <a:rPr lang="ru-RU" sz="1600" dirty="0"/>
              <a:t>Образовательные площадки должны стать «безопасной песочницей». На госслужбе цена ошибки крайне высока (штрафы, прокурорские проверки). Вуз или тренинговый центр должен дать госслужащему пространство, где он может экспериментировать, принимать нешаблонные решения, ошибаться и анализировать этот опыт без риска увольнения (через симуляции, ролевые игры, кейсы).</a:t>
            </a:r>
          </a:p>
          <a:p>
            <a:pPr>
              <a:spcAft>
                <a:spcPts val="600"/>
              </a:spcAft>
            </a:pPr>
            <a:r>
              <a:rPr lang="ru-RU" b="1" dirty="0">
                <a:solidFill>
                  <a:schemeClr val="accent6">
                    <a:lumMod val="75000"/>
                  </a:schemeClr>
                </a:solidFill>
              </a:rPr>
              <a:t>2. Смена роли преподавателя</a:t>
            </a:r>
          </a:p>
          <a:p>
            <a:pPr>
              <a:spcAft>
                <a:spcPts val="600"/>
              </a:spcAft>
            </a:pPr>
            <a:r>
              <a:rPr lang="ru-RU" sz="1600" dirty="0"/>
              <a:t>Преподаватель должен превратиться из «говорящей головы» (репродуктора знаний) в фасилитатора, модератора и трекера. Его задача – организовывать групповую работу, помогать служащим разбирать их собственные реальные рабочие кейсы и направлять дискуссию.</a:t>
            </a:r>
          </a:p>
          <a:p>
            <a:pPr>
              <a:spcAft>
                <a:spcPts val="600"/>
              </a:spcAft>
            </a:pPr>
            <a:r>
              <a:rPr lang="ru-RU" b="1" dirty="0">
                <a:solidFill>
                  <a:schemeClr val="accent6">
                    <a:lumMod val="75000"/>
                  </a:schemeClr>
                </a:solidFill>
              </a:rPr>
              <a:t>3. Внедрение продуктового подхода в само образование</a:t>
            </a:r>
          </a:p>
          <a:p>
            <a:pPr>
              <a:spcAft>
                <a:spcPts val="600"/>
              </a:spcAft>
            </a:pPr>
            <a:r>
              <a:rPr lang="ru-RU" sz="1600" dirty="0"/>
              <a:t>Образовательные учреждения должны сами стать примером клиентоцентричности. Программы нужно проектировать не «от кафедры» (что мы умеем читать), а «от слушателя» (какую боль конкретного ведомства мы решаем). Обучение должно быть кастомизированным и гибким.</a:t>
            </a:r>
          </a:p>
          <a:p>
            <a:pPr>
              <a:spcAft>
                <a:spcPts val="600"/>
              </a:spcAft>
            </a:pPr>
            <a:r>
              <a:rPr lang="ru-RU" b="1" dirty="0">
                <a:solidFill>
                  <a:schemeClr val="accent6">
                    <a:lumMod val="75000"/>
                  </a:schemeClr>
                </a:solidFill>
              </a:rPr>
              <a:t>4. Интеграция обучения в рабочий процесс (модель 70:20:10)</a:t>
            </a:r>
          </a:p>
          <a:p>
            <a:pPr>
              <a:spcAft>
                <a:spcPts val="600"/>
              </a:spcAft>
            </a:pPr>
            <a:r>
              <a:rPr lang="ru-RU" sz="1600" dirty="0"/>
              <a:t>Отказ от парадигмы «учеба отдельно, работа отдельно». Образовательным центрам нужно развивать форматы </a:t>
            </a:r>
            <a:r>
              <a:rPr lang="ru-RU" sz="1600" dirty="0" err="1"/>
              <a:t>микрообучения</a:t>
            </a:r>
            <a:r>
              <a:rPr lang="ru-RU" sz="1600" dirty="0"/>
              <a:t>, разрабатывать удобные памятки, чек-листы и короткие видеоинструкции, к которым служащий может обратиться прямо на рабочем месте в момент возникновения проблемы.</a:t>
            </a:r>
          </a:p>
          <a:p>
            <a:pPr>
              <a:spcAft>
                <a:spcPts val="600"/>
              </a:spcAft>
            </a:pPr>
            <a:r>
              <a:rPr lang="ru-RU" b="1" dirty="0">
                <a:solidFill>
                  <a:schemeClr val="accent6">
                    <a:lumMod val="75000"/>
                  </a:schemeClr>
                </a:solidFill>
              </a:rPr>
              <a:t>5. Привлечение практиков и наставников</a:t>
            </a:r>
          </a:p>
          <a:p>
            <a:pPr>
              <a:spcAft>
                <a:spcPts val="600"/>
              </a:spcAft>
            </a:pPr>
            <a:r>
              <a:rPr lang="ru-RU" sz="1600" dirty="0"/>
              <a:t>Активное вовлечение в преподавательскую деятельность действующих управленцев-реформаторов, специалистов по сервис-дизайну из бизнеса и экспертов по цифровой трансформации. </a:t>
            </a:r>
          </a:p>
        </p:txBody>
      </p:sp>
    </p:spTree>
    <p:extLst>
      <p:ext uri="{BB962C8B-B14F-4D97-AF65-F5344CB8AC3E}">
        <p14:creationId xmlns:p14="http://schemas.microsoft.com/office/powerpoint/2010/main" val="106256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7CA6826B-2326-C886-04D8-20B5FD652728}"/>
              </a:ext>
            </a:extLst>
          </p:cNvPr>
          <p:cNvPicPr>
            <a:picLocks noChangeAspect="1"/>
          </p:cNvPicPr>
          <p:nvPr/>
        </p:nvPicPr>
        <p:blipFill>
          <a:blip r:embed="rId2"/>
          <a:stretch>
            <a:fillRect/>
          </a:stretch>
        </p:blipFill>
        <p:spPr>
          <a:xfrm>
            <a:off x="0" y="2625133"/>
            <a:ext cx="6974428" cy="3645724"/>
          </a:xfrm>
          <a:prstGeom prst="rect">
            <a:avLst/>
          </a:prstGeom>
        </p:spPr>
      </p:pic>
      <p:sp>
        <p:nvSpPr>
          <p:cNvPr id="3" name="Slide Number Placeholder 2">
            <a:extLst>
              <a:ext uri="{FF2B5EF4-FFF2-40B4-BE49-F238E27FC236}">
                <a16:creationId xmlns:a16="http://schemas.microsoft.com/office/drawing/2014/main" id="{CBC3BC89-4F82-374E-A31B-150CACB5DC04}"/>
              </a:ext>
            </a:extLst>
          </p:cNvPr>
          <p:cNvSpPr>
            <a:spLocks noGrp="1"/>
          </p:cNvSpPr>
          <p:nvPr>
            <p:ph type="sldNum" sz="quarter" idx="12"/>
          </p:nvPr>
        </p:nvSpPr>
        <p:spPr/>
        <p:txBody>
          <a:bodyPr/>
          <a:lstStyle/>
          <a:p>
            <a:fld id="{73D4391C-B8C0-B24A-A837-316267417444}" type="slidenum">
              <a:rPr lang="ru-RU" smtClean="0"/>
              <a:t>2</a:t>
            </a:fld>
            <a:endParaRPr lang="ru-RU"/>
          </a:p>
        </p:txBody>
      </p:sp>
      <p:sp>
        <p:nvSpPr>
          <p:cNvPr id="2" name="Title 1">
            <a:extLst>
              <a:ext uri="{FF2B5EF4-FFF2-40B4-BE49-F238E27FC236}">
                <a16:creationId xmlns:a16="http://schemas.microsoft.com/office/drawing/2014/main" id="{A356A5D3-2F90-EC47-BC4C-21ACE5F99350}"/>
              </a:ext>
            </a:extLst>
          </p:cNvPr>
          <p:cNvSpPr>
            <a:spLocks noGrp="1"/>
          </p:cNvSpPr>
          <p:nvPr>
            <p:ph type="title"/>
          </p:nvPr>
        </p:nvSpPr>
        <p:spPr>
          <a:xfrm>
            <a:off x="903595" y="715365"/>
            <a:ext cx="9627700" cy="874464"/>
          </a:xfrm>
        </p:spPr>
        <p:txBody>
          <a:bodyPr anchor="t" anchorCtr="0"/>
          <a:lstStyle/>
          <a:p>
            <a:r>
              <a:rPr lang="ru-RU" sz="3200" dirty="0"/>
              <a:t>Переход от нормоцентричности к клиентоцентричности / человекоцентричности</a:t>
            </a:r>
          </a:p>
        </p:txBody>
      </p:sp>
      <p:sp>
        <p:nvSpPr>
          <p:cNvPr id="8" name="TextBox 7">
            <a:extLst>
              <a:ext uri="{FF2B5EF4-FFF2-40B4-BE49-F238E27FC236}">
                <a16:creationId xmlns:a16="http://schemas.microsoft.com/office/drawing/2014/main" id="{46C706CB-2A85-C92B-D9F1-23ADF3DE291F}"/>
              </a:ext>
            </a:extLst>
          </p:cNvPr>
          <p:cNvSpPr txBox="1"/>
          <p:nvPr/>
        </p:nvSpPr>
        <p:spPr>
          <a:xfrm>
            <a:off x="6225166" y="4423409"/>
            <a:ext cx="6268704" cy="1200329"/>
          </a:xfrm>
          <a:prstGeom prst="rect">
            <a:avLst/>
          </a:prstGeom>
          <a:solidFill>
            <a:schemeClr val="accent6">
              <a:lumMod val="40000"/>
              <a:lumOff val="60000"/>
            </a:schemeClr>
          </a:solidFill>
        </p:spPr>
        <p:txBody>
          <a:bodyPr wrap="square">
            <a:spAutoFit/>
          </a:bodyPr>
          <a:lstStyle/>
          <a:p>
            <a:pPr algn="r">
              <a:spcAft>
                <a:spcPts val="600"/>
              </a:spcAft>
            </a:pPr>
            <a:r>
              <a:rPr lang="ru-RU" sz="2400" dirty="0"/>
              <a:t>Важно определить роль образовательного сообщества в формировании новой культуры публичной власти</a:t>
            </a:r>
          </a:p>
        </p:txBody>
      </p:sp>
      <p:sp>
        <p:nvSpPr>
          <p:cNvPr id="9" name="TextBox 8">
            <a:extLst>
              <a:ext uri="{FF2B5EF4-FFF2-40B4-BE49-F238E27FC236}">
                <a16:creationId xmlns:a16="http://schemas.microsoft.com/office/drawing/2014/main" id="{9A98E908-8F1E-36DB-1B6A-A3B66886793C}"/>
              </a:ext>
            </a:extLst>
          </p:cNvPr>
          <p:cNvSpPr txBox="1"/>
          <p:nvPr/>
        </p:nvSpPr>
        <p:spPr>
          <a:xfrm>
            <a:off x="5161084" y="1683410"/>
            <a:ext cx="7332786" cy="2092881"/>
          </a:xfrm>
          <a:prstGeom prst="rect">
            <a:avLst/>
          </a:prstGeom>
          <a:noFill/>
        </p:spPr>
        <p:txBody>
          <a:bodyPr wrap="square">
            <a:spAutoFit/>
          </a:bodyPr>
          <a:lstStyle/>
          <a:p>
            <a:pPr algn="r" defTabSz="914400" fontAlgn="base">
              <a:spcBef>
                <a:spcPct val="0"/>
              </a:spcBef>
              <a:spcAft>
                <a:spcPct val="0"/>
              </a:spcAft>
            </a:pPr>
            <a:r>
              <a:rPr lang="ru-RU" sz="2000" i="1" dirty="0">
                <a:solidFill>
                  <a:prstClr val="black"/>
                </a:solidFill>
                <a:latin typeface="Calibri" panose="020F0502020204030204"/>
              </a:rPr>
              <a:t>«Мы начали свою работу, исходя из пяти базовых ценностей. </a:t>
            </a:r>
          </a:p>
          <a:p>
            <a:pPr algn="r" defTabSz="914400" fontAlgn="base">
              <a:spcBef>
                <a:spcPct val="0"/>
              </a:spcBef>
              <a:spcAft>
                <a:spcPct val="0"/>
              </a:spcAft>
            </a:pPr>
            <a:r>
              <a:rPr lang="ru-RU" sz="2000" i="1" dirty="0">
                <a:solidFill>
                  <a:prstClr val="black"/>
                </a:solidFill>
                <a:latin typeface="Calibri" panose="020F0502020204030204"/>
              </a:rPr>
              <a:t>Первая — выстраивать все сервисы государства вокруг </a:t>
            </a:r>
          </a:p>
          <a:p>
            <a:pPr algn="r" defTabSz="914400" fontAlgn="base">
              <a:spcBef>
                <a:spcPct val="0"/>
              </a:spcBef>
              <a:spcAft>
                <a:spcPct val="0"/>
              </a:spcAft>
            </a:pPr>
            <a:r>
              <a:rPr lang="ru-RU" sz="2000" i="1" dirty="0">
                <a:solidFill>
                  <a:prstClr val="black"/>
                </a:solidFill>
                <a:latin typeface="Calibri" panose="020F0502020204030204"/>
              </a:rPr>
              <a:t>потребностей людей. Действовать открыто, вести диалог на основе взаимного уважения и доверия»</a:t>
            </a:r>
          </a:p>
          <a:p>
            <a:pPr algn="r" defTabSz="914400" fontAlgn="base">
              <a:spcBef>
                <a:spcPct val="0"/>
              </a:spcBef>
              <a:spcAft>
                <a:spcPct val="0"/>
              </a:spcAft>
            </a:pPr>
            <a:r>
              <a:rPr lang="ru-RU" sz="2200" dirty="0">
                <a:solidFill>
                  <a:prstClr val="black"/>
                </a:solidFill>
                <a:latin typeface="Calibri" panose="020F0502020204030204"/>
              </a:rPr>
              <a:t> </a:t>
            </a:r>
            <a:r>
              <a:rPr lang="ru-RU" sz="2000" b="1" dirty="0">
                <a:solidFill>
                  <a:prstClr val="black"/>
                </a:solidFill>
                <a:latin typeface="Calibri" panose="020F0502020204030204"/>
              </a:rPr>
              <a:t>Председатель Правительства РФ М. В. Мишустин</a:t>
            </a:r>
          </a:p>
          <a:p>
            <a:pPr algn="r" defTabSz="914400" fontAlgn="base">
              <a:spcBef>
                <a:spcPct val="0"/>
              </a:spcBef>
              <a:spcAft>
                <a:spcPct val="0"/>
              </a:spcAft>
            </a:pPr>
            <a:r>
              <a:rPr lang="ru-RU" sz="1400" dirty="0">
                <a:solidFill>
                  <a:prstClr val="black"/>
                </a:solidFill>
                <a:latin typeface="Calibri" panose="020F0502020204030204"/>
              </a:rPr>
              <a:t>Ежегодный отчет Правительства в Государственной Думе РФ // </a:t>
            </a:r>
          </a:p>
          <a:p>
            <a:pPr algn="r" defTabSz="914400" fontAlgn="base">
              <a:spcBef>
                <a:spcPct val="0"/>
              </a:spcBef>
              <a:spcAft>
                <a:spcPct val="0"/>
              </a:spcAft>
            </a:pPr>
            <a:r>
              <a:rPr lang="ru-RU" sz="1400" dirty="0">
                <a:solidFill>
                  <a:prstClr val="black"/>
                </a:solidFill>
                <a:latin typeface="Calibri" panose="020F0502020204030204"/>
              </a:rPr>
              <a:t>Правительство России. URL: http://government.ru/news/40074/ </a:t>
            </a:r>
            <a:endParaRPr lang="ru-RU" sz="1400" b="1" dirty="0">
              <a:solidFill>
                <a:prstClr val="black"/>
              </a:solidFill>
              <a:latin typeface="Calibri" panose="020F0502020204030204"/>
            </a:endParaRPr>
          </a:p>
        </p:txBody>
      </p:sp>
    </p:spTree>
    <p:extLst>
      <p:ext uri="{BB962C8B-B14F-4D97-AF65-F5344CB8AC3E}">
        <p14:creationId xmlns:p14="http://schemas.microsoft.com/office/powerpoint/2010/main" val="55646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9E3A-241E-7737-83BC-876FBB85BDE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767C16-1F53-03BE-3528-C1FEBDD66C06}"/>
              </a:ext>
            </a:extLst>
          </p:cNvPr>
          <p:cNvSpPr>
            <a:spLocks noGrp="1"/>
          </p:cNvSpPr>
          <p:nvPr>
            <p:ph type="sldNum" sz="quarter" idx="12"/>
          </p:nvPr>
        </p:nvSpPr>
        <p:spPr/>
        <p:txBody>
          <a:bodyPr/>
          <a:lstStyle/>
          <a:p>
            <a:fld id="{73D4391C-B8C0-B24A-A837-316267417444}" type="slidenum">
              <a:rPr lang="ru-RU" smtClean="0"/>
              <a:t>3</a:t>
            </a:fld>
            <a:endParaRPr lang="ru-RU"/>
          </a:p>
        </p:txBody>
      </p:sp>
      <p:sp>
        <p:nvSpPr>
          <p:cNvPr id="2" name="Title 1">
            <a:extLst>
              <a:ext uri="{FF2B5EF4-FFF2-40B4-BE49-F238E27FC236}">
                <a16:creationId xmlns:a16="http://schemas.microsoft.com/office/drawing/2014/main" id="{A5A5239D-AC75-2EC2-B074-BBD53995379E}"/>
              </a:ext>
            </a:extLst>
          </p:cNvPr>
          <p:cNvSpPr>
            <a:spLocks noGrp="1"/>
          </p:cNvSpPr>
          <p:nvPr>
            <p:ph type="title"/>
          </p:nvPr>
        </p:nvSpPr>
        <p:spPr>
          <a:xfrm>
            <a:off x="903595" y="715365"/>
            <a:ext cx="9627700" cy="874464"/>
          </a:xfrm>
        </p:spPr>
        <p:txBody>
          <a:bodyPr anchor="t" anchorCtr="0"/>
          <a:lstStyle/>
          <a:p>
            <a:r>
              <a:rPr lang="ru-RU" sz="3200" dirty="0"/>
              <a:t>Переход от нормоцентричности к клиентоцентричности / человекоцентричности</a:t>
            </a:r>
          </a:p>
        </p:txBody>
      </p:sp>
      <p:sp>
        <p:nvSpPr>
          <p:cNvPr id="5" name="TextBox 4">
            <a:extLst>
              <a:ext uri="{FF2B5EF4-FFF2-40B4-BE49-F238E27FC236}">
                <a16:creationId xmlns:a16="http://schemas.microsoft.com/office/drawing/2014/main" id="{8DC27409-B0C0-1866-A28C-2A95C4901A68}"/>
              </a:ext>
            </a:extLst>
          </p:cNvPr>
          <p:cNvSpPr txBox="1"/>
          <p:nvPr/>
        </p:nvSpPr>
        <p:spPr>
          <a:xfrm>
            <a:off x="903594" y="1753914"/>
            <a:ext cx="9823021" cy="923330"/>
          </a:xfrm>
          <a:prstGeom prst="rect">
            <a:avLst/>
          </a:prstGeom>
          <a:noFill/>
        </p:spPr>
        <p:txBody>
          <a:bodyPr wrap="square">
            <a:spAutoFit/>
          </a:bodyPr>
          <a:lstStyle/>
          <a:p>
            <a:r>
              <a:rPr lang="ru-RU" dirty="0"/>
              <a:t>Тенденции современного состояния организационной культуры государственных структур обозначены в федеральном проекте «Государство для людей» в качестве барьеров, сдерживающих внедрение клиентоцентричности – </a:t>
            </a:r>
            <a:r>
              <a:rPr lang="ru-RU" b="1" i="1" dirty="0">
                <a:solidFill>
                  <a:srgbClr val="C00000"/>
                </a:solidFill>
              </a:rPr>
              <a:t>барьеров трансформации:</a:t>
            </a:r>
            <a:endParaRPr lang="ru-RU" dirty="0"/>
          </a:p>
        </p:txBody>
      </p:sp>
      <p:sp>
        <p:nvSpPr>
          <p:cNvPr id="7" name="TextBox 6">
            <a:extLst>
              <a:ext uri="{FF2B5EF4-FFF2-40B4-BE49-F238E27FC236}">
                <a16:creationId xmlns:a16="http://schemas.microsoft.com/office/drawing/2014/main" id="{2381BBA2-C9DF-4553-A3BB-1E4D2FCFB256}"/>
              </a:ext>
            </a:extLst>
          </p:cNvPr>
          <p:cNvSpPr txBox="1"/>
          <p:nvPr/>
        </p:nvSpPr>
        <p:spPr>
          <a:xfrm>
            <a:off x="3424604" y="2841329"/>
            <a:ext cx="8849457" cy="3354765"/>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ru-RU" sz="1600" b="1" dirty="0"/>
              <a:t>нормативные ограничения</a:t>
            </a:r>
            <a:r>
              <a:rPr lang="ru-RU" sz="1600" dirty="0"/>
              <a:t>: Федеральные законы и регламенты не позволяют гибко корректировать процессы, особенно для внутреннего клиента (сотрудников);</a:t>
            </a:r>
          </a:p>
          <a:p>
            <a:pPr marL="285750" indent="-285750">
              <a:spcAft>
                <a:spcPts val="600"/>
              </a:spcAft>
              <a:buFont typeface="Wingdings" panose="05000000000000000000" pitchFamily="2" charset="2"/>
              <a:buChar char="ü"/>
            </a:pPr>
            <a:r>
              <a:rPr lang="ru-RU" sz="1600" b="1" dirty="0"/>
              <a:t>отсутствие достаточного методического обеспечения</a:t>
            </a:r>
            <a:r>
              <a:rPr lang="ru-RU" sz="1600" dirty="0"/>
              <a:t>, четких пошаговых рекомендаций, примеров и нормативов – регионы и ведомства вынуждены изобретать свои подходы, что приводит к несогласованности; </a:t>
            </a:r>
          </a:p>
          <a:p>
            <a:pPr marL="285750" indent="-285750">
              <a:spcAft>
                <a:spcPts val="600"/>
              </a:spcAft>
              <a:buFont typeface="Wingdings" panose="05000000000000000000" pitchFamily="2" charset="2"/>
              <a:buChar char="ü"/>
            </a:pPr>
            <a:r>
              <a:rPr lang="ru-RU" sz="1600" b="1" dirty="0"/>
              <a:t>кадровый дефицит</a:t>
            </a:r>
            <a:r>
              <a:rPr lang="ru-RU" sz="1600" dirty="0"/>
              <a:t>: недостаток профильных компетенций госслужащих необходимых для клиентоцентричности (эмпатия, дизайн-мышления), сопротивление изменениям из-за страха утраты привычных ролей и низкой обученности;</a:t>
            </a:r>
          </a:p>
          <a:p>
            <a:pPr marL="285750" indent="-285750">
              <a:spcAft>
                <a:spcPts val="600"/>
              </a:spcAft>
              <a:buFont typeface="Wingdings" panose="05000000000000000000" pitchFamily="2" charset="2"/>
              <a:buChar char="ü"/>
            </a:pPr>
            <a:r>
              <a:rPr lang="ru-RU" sz="1600" b="1" dirty="0"/>
              <a:t>несогласованность инициатив</a:t>
            </a:r>
            <a:r>
              <a:rPr lang="ru-RU" sz="1600" dirty="0"/>
              <a:t>: пересечение федеральных проектов, разный уровень цифровой зрелости ведомств и игнорирование региональной специфики;</a:t>
            </a:r>
          </a:p>
          <a:p>
            <a:pPr marL="285750" indent="-285750">
              <a:spcAft>
                <a:spcPts val="600"/>
              </a:spcAft>
              <a:buFont typeface="Wingdings" panose="05000000000000000000" pitchFamily="2" charset="2"/>
              <a:buChar char="ü"/>
            </a:pPr>
            <a:r>
              <a:rPr lang="ru-RU" sz="1600" b="1" dirty="0"/>
              <a:t>коммуникационные барьеры</a:t>
            </a:r>
            <a:r>
              <a:rPr lang="ru-RU" sz="1600" dirty="0"/>
              <a:t>: слабая обратная связь с гражданами и внутренними стейкхолдерами.</a:t>
            </a:r>
          </a:p>
        </p:txBody>
      </p:sp>
    </p:spTree>
    <p:extLst>
      <p:ext uri="{BB962C8B-B14F-4D97-AF65-F5344CB8AC3E}">
        <p14:creationId xmlns:p14="http://schemas.microsoft.com/office/powerpoint/2010/main" val="165917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36F1D-A2BB-06CC-BAFD-15EDF930A7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0E267F-9101-9A55-A916-32FB7C135182}"/>
              </a:ext>
            </a:extLst>
          </p:cNvPr>
          <p:cNvSpPr>
            <a:spLocks noGrp="1"/>
          </p:cNvSpPr>
          <p:nvPr>
            <p:ph type="sldNum" sz="quarter" idx="12"/>
          </p:nvPr>
        </p:nvSpPr>
        <p:spPr/>
        <p:txBody>
          <a:bodyPr/>
          <a:lstStyle/>
          <a:p>
            <a:fld id="{73D4391C-B8C0-B24A-A837-316267417444}" type="slidenum">
              <a:rPr lang="ru-RU" smtClean="0"/>
              <a:t>4</a:t>
            </a:fld>
            <a:endParaRPr lang="ru-RU"/>
          </a:p>
        </p:txBody>
      </p:sp>
      <p:sp>
        <p:nvSpPr>
          <p:cNvPr id="2" name="Title 1">
            <a:extLst>
              <a:ext uri="{FF2B5EF4-FFF2-40B4-BE49-F238E27FC236}">
                <a16:creationId xmlns:a16="http://schemas.microsoft.com/office/drawing/2014/main" id="{BF37CE96-65AD-A13F-C64B-2A2D1DA3E20A}"/>
              </a:ext>
            </a:extLst>
          </p:cNvPr>
          <p:cNvSpPr>
            <a:spLocks noGrp="1"/>
          </p:cNvSpPr>
          <p:nvPr>
            <p:ph type="title"/>
          </p:nvPr>
        </p:nvSpPr>
        <p:spPr>
          <a:xfrm>
            <a:off x="903595" y="715365"/>
            <a:ext cx="9627700" cy="874464"/>
          </a:xfrm>
        </p:spPr>
        <p:txBody>
          <a:bodyPr anchor="t" anchorCtr="0"/>
          <a:lstStyle/>
          <a:p>
            <a:r>
              <a:rPr lang="ru-RU" sz="3200" dirty="0"/>
              <a:t>Трансформация организационной культуры органов публичной власти </a:t>
            </a:r>
          </a:p>
        </p:txBody>
      </p:sp>
      <p:sp>
        <p:nvSpPr>
          <p:cNvPr id="5" name="TextBox 4">
            <a:extLst>
              <a:ext uri="{FF2B5EF4-FFF2-40B4-BE49-F238E27FC236}">
                <a16:creationId xmlns:a16="http://schemas.microsoft.com/office/drawing/2014/main" id="{A2FC6620-16A9-6ED6-CE0E-DCF6EF777451}"/>
              </a:ext>
            </a:extLst>
          </p:cNvPr>
          <p:cNvSpPr txBox="1"/>
          <p:nvPr/>
        </p:nvSpPr>
        <p:spPr>
          <a:xfrm>
            <a:off x="903594" y="1753914"/>
            <a:ext cx="9400991" cy="1200329"/>
          </a:xfrm>
          <a:prstGeom prst="rect">
            <a:avLst/>
          </a:prstGeom>
          <a:noFill/>
        </p:spPr>
        <p:txBody>
          <a:bodyPr wrap="square">
            <a:spAutoFit/>
          </a:bodyPr>
          <a:lstStyle/>
          <a:p>
            <a:r>
              <a:rPr lang="ru-RU" b="1" dirty="0">
                <a:solidFill>
                  <a:srgbClr val="C00000"/>
                </a:solidFill>
              </a:rPr>
              <a:t>Культура клиентоцентричности </a:t>
            </a:r>
            <a:r>
              <a:rPr lang="ru-RU" dirty="0"/>
              <a:t>– это организационная культура, способствующая изменениям организации на благо клиента; это системная установка и набор практик, где клиент и его потребности становятся центральным ориентиром для всех решений и действий организации. </a:t>
            </a:r>
          </a:p>
        </p:txBody>
      </p:sp>
      <p:sp>
        <p:nvSpPr>
          <p:cNvPr id="6" name="TextBox 5">
            <a:extLst>
              <a:ext uri="{FF2B5EF4-FFF2-40B4-BE49-F238E27FC236}">
                <a16:creationId xmlns:a16="http://schemas.microsoft.com/office/drawing/2014/main" id="{20407264-40AE-5D42-3BC2-996883799883}"/>
              </a:ext>
            </a:extLst>
          </p:cNvPr>
          <p:cNvSpPr txBox="1"/>
          <p:nvPr/>
        </p:nvSpPr>
        <p:spPr>
          <a:xfrm>
            <a:off x="1170566" y="6038027"/>
            <a:ext cx="8972550" cy="523220"/>
          </a:xfrm>
          <a:prstGeom prst="rect">
            <a:avLst/>
          </a:prstGeom>
          <a:noFill/>
        </p:spPr>
        <p:txBody>
          <a:bodyPr wrap="square">
            <a:spAutoFit/>
          </a:bodyPr>
          <a:lstStyle/>
          <a:p>
            <a:r>
              <a:rPr lang="ru-RU" sz="1400" i="1" dirty="0"/>
              <a:t>Клиентоцентричный подход в государственном управлении: Навигатор цифровой трансформации / под ред. О.В. Линник, А.В. Ожаровского, М.С. </a:t>
            </a:r>
            <a:r>
              <a:rPr lang="ru-RU" sz="1400" i="1" dirty="0" err="1"/>
              <a:t>Шклярук</a:t>
            </a:r>
            <a:r>
              <a:rPr lang="ru-RU" sz="1400" i="1" dirty="0"/>
              <a:t>. М.: РАНХиГС при Президенте РФ, 2020. 180 с.</a:t>
            </a:r>
          </a:p>
        </p:txBody>
      </p:sp>
      <p:sp>
        <p:nvSpPr>
          <p:cNvPr id="9" name="TextBox 8">
            <a:extLst>
              <a:ext uri="{FF2B5EF4-FFF2-40B4-BE49-F238E27FC236}">
                <a16:creationId xmlns:a16="http://schemas.microsoft.com/office/drawing/2014/main" id="{301EBD3C-747D-E73E-00C0-E8BF0E0CAF09}"/>
              </a:ext>
            </a:extLst>
          </p:cNvPr>
          <p:cNvSpPr txBox="1"/>
          <p:nvPr/>
        </p:nvSpPr>
        <p:spPr>
          <a:xfrm>
            <a:off x="3328133" y="2954243"/>
            <a:ext cx="9271244" cy="2708434"/>
          </a:xfrm>
          <a:prstGeom prst="rect">
            <a:avLst/>
          </a:prstGeom>
          <a:noFill/>
        </p:spPr>
        <p:txBody>
          <a:bodyPr wrap="square">
            <a:spAutoFit/>
          </a:bodyPr>
          <a:lstStyle/>
          <a:p>
            <a:r>
              <a:rPr lang="ru-RU" dirty="0"/>
              <a:t>Принятие клиентоцентричности как ценности достигается, </a:t>
            </a:r>
          </a:p>
          <a:p>
            <a:pPr>
              <a:spcAft>
                <a:spcPts val="600"/>
              </a:spcAft>
            </a:pPr>
            <a:r>
              <a:rPr lang="ru-RU" dirty="0"/>
              <a:t>благодаря следующим </a:t>
            </a:r>
            <a:r>
              <a:rPr lang="ru-RU" b="1" dirty="0"/>
              <a:t>механизмам</a:t>
            </a:r>
            <a:r>
              <a:rPr lang="ru-RU" dirty="0"/>
              <a:t>:</a:t>
            </a:r>
          </a:p>
          <a:p>
            <a:pPr marL="285750" indent="-285750">
              <a:spcAft>
                <a:spcPts val="600"/>
              </a:spcAft>
              <a:buFont typeface="Wingdings" panose="05000000000000000000" pitchFamily="2" charset="2"/>
              <a:buChar char="ü"/>
            </a:pPr>
            <a:r>
              <a:rPr lang="ru-RU" sz="1700" i="1" dirty="0"/>
              <a:t>четкий образ будущего </a:t>
            </a:r>
            <a:r>
              <a:rPr lang="ru-RU" sz="1700" dirty="0"/>
              <a:t>создается через поиск ответов на вопросы: как мы и наши клиенты поймем, что организация стала клиентоцентричной? что для этого нужно сделать?</a:t>
            </a:r>
          </a:p>
          <a:p>
            <a:pPr marL="285750" indent="-285750">
              <a:spcAft>
                <a:spcPts val="600"/>
              </a:spcAft>
              <a:buFont typeface="Wingdings" panose="05000000000000000000" pitchFamily="2" charset="2"/>
              <a:buChar char="ü"/>
            </a:pPr>
            <a:r>
              <a:rPr lang="ru-RU" sz="1700" i="1" dirty="0"/>
              <a:t>активность лидеров организации </a:t>
            </a:r>
            <a:r>
              <a:rPr lang="ru-RU" sz="1700" dirty="0"/>
              <a:t>в определении целевых ориентиров, контроле собственной деятельности, которая должна служить примером клиентоцентричности;</a:t>
            </a:r>
          </a:p>
          <a:p>
            <a:pPr marL="285750" indent="-285750">
              <a:spcAft>
                <a:spcPts val="600"/>
              </a:spcAft>
              <a:buFont typeface="Wingdings" panose="05000000000000000000" pitchFamily="2" charset="2"/>
              <a:buChar char="ü"/>
            </a:pPr>
            <a:r>
              <a:rPr lang="ru-RU" sz="1700" i="1" dirty="0"/>
              <a:t>установление четких правил управления изменениями</a:t>
            </a:r>
            <a:r>
              <a:rPr lang="ru-RU" sz="1700" dirty="0"/>
              <a:t>, планомерная работа по достижению установленных целей и снятию возражений.</a:t>
            </a:r>
          </a:p>
        </p:txBody>
      </p:sp>
    </p:spTree>
    <p:extLst>
      <p:ext uri="{BB962C8B-B14F-4D97-AF65-F5344CB8AC3E}">
        <p14:creationId xmlns:p14="http://schemas.microsoft.com/office/powerpoint/2010/main" val="369763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3629-93C5-4ED7-ECB9-01D89028B72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3B484B-CD25-4A9F-A76B-33F869F63749}"/>
              </a:ext>
            </a:extLst>
          </p:cNvPr>
          <p:cNvSpPr>
            <a:spLocks noGrp="1"/>
          </p:cNvSpPr>
          <p:nvPr>
            <p:ph type="sldNum" sz="quarter" idx="12"/>
          </p:nvPr>
        </p:nvSpPr>
        <p:spPr/>
        <p:txBody>
          <a:bodyPr/>
          <a:lstStyle/>
          <a:p>
            <a:fld id="{73D4391C-B8C0-B24A-A837-316267417444}" type="slidenum">
              <a:rPr lang="ru-RU" smtClean="0"/>
              <a:t>5</a:t>
            </a:fld>
            <a:endParaRPr lang="ru-RU"/>
          </a:p>
        </p:txBody>
      </p:sp>
      <p:sp>
        <p:nvSpPr>
          <p:cNvPr id="2" name="Title 1">
            <a:extLst>
              <a:ext uri="{FF2B5EF4-FFF2-40B4-BE49-F238E27FC236}">
                <a16:creationId xmlns:a16="http://schemas.microsoft.com/office/drawing/2014/main" id="{E7C7941E-4692-0824-C1D7-FCC2CDE9D024}"/>
              </a:ext>
            </a:extLst>
          </p:cNvPr>
          <p:cNvSpPr>
            <a:spLocks noGrp="1"/>
          </p:cNvSpPr>
          <p:nvPr>
            <p:ph type="title"/>
          </p:nvPr>
        </p:nvSpPr>
        <p:spPr>
          <a:xfrm>
            <a:off x="903595" y="715365"/>
            <a:ext cx="9627700" cy="874464"/>
          </a:xfrm>
        </p:spPr>
        <p:txBody>
          <a:bodyPr anchor="t" anchorCtr="0"/>
          <a:lstStyle/>
          <a:p>
            <a:r>
              <a:rPr lang="ru-RU" sz="3200" dirty="0"/>
              <a:t>Трансформация организационной культуры органов публичной власти </a:t>
            </a:r>
          </a:p>
        </p:txBody>
      </p:sp>
      <p:pic>
        <p:nvPicPr>
          <p:cNvPr id="4" name="Рисунок 3">
            <a:extLst>
              <a:ext uri="{FF2B5EF4-FFF2-40B4-BE49-F238E27FC236}">
                <a16:creationId xmlns:a16="http://schemas.microsoft.com/office/drawing/2014/main" id="{B7D0F915-4963-7C8B-B287-14697D39CCA0}"/>
              </a:ext>
            </a:extLst>
          </p:cNvPr>
          <p:cNvPicPr>
            <a:picLocks noChangeAspect="1"/>
          </p:cNvPicPr>
          <p:nvPr/>
        </p:nvPicPr>
        <p:blipFill>
          <a:blip r:embed="rId2"/>
          <a:stretch>
            <a:fillRect/>
          </a:stretch>
        </p:blipFill>
        <p:spPr>
          <a:xfrm>
            <a:off x="6268910" y="1398609"/>
            <a:ext cx="6366197" cy="5217656"/>
          </a:xfrm>
          <a:prstGeom prst="rect">
            <a:avLst/>
          </a:prstGeom>
        </p:spPr>
      </p:pic>
      <p:sp>
        <p:nvSpPr>
          <p:cNvPr id="8" name="TextBox 7">
            <a:extLst>
              <a:ext uri="{FF2B5EF4-FFF2-40B4-BE49-F238E27FC236}">
                <a16:creationId xmlns:a16="http://schemas.microsoft.com/office/drawing/2014/main" id="{20CD2A0A-7BB2-4EFE-9671-852B59E178E9}"/>
              </a:ext>
            </a:extLst>
          </p:cNvPr>
          <p:cNvSpPr txBox="1"/>
          <p:nvPr/>
        </p:nvSpPr>
        <p:spPr>
          <a:xfrm>
            <a:off x="903595" y="1771499"/>
            <a:ext cx="4820197" cy="3139321"/>
          </a:xfrm>
          <a:prstGeom prst="rect">
            <a:avLst/>
          </a:prstGeom>
          <a:noFill/>
        </p:spPr>
        <p:txBody>
          <a:bodyPr wrap="square">
            <a:spAutoFit/>
          </a:bodyPr>
          <a:lstStyle/>
          <a:p>
            <a:r>
              <a:rPr lang="ru-RU" dirty="0"/>
              <a:t>Целевым ориентиром развития организационной культуры является </a:t>
            </a:r>
            <a:r>
              <a:rPr lang="ru-RU" b="1" dirty="0"/>
              <a:t>человекоцентричность</a:t>
            </a:r>
            <a:r>
              <a:rPr lang="ru-RU" dirty="0"/>
              <a:t> – в центре внимания такой организации расположен человек, его потребности, ценности и мотивация. </a:t>
            </a:r>
          </a:p>
          <a:p>
            <a:r>
              <a:rPr lang="ru-RU" dirty="0"/>
              <a:t>Проявлять человекоцентричность значит быть эмпатичным, уважать других, учитывать их индивидуальные особенности (</a:t>
            </a:r>
            <a:r>
              <a:rPr lang="ru-RU" dirty="0" err="1"/>
              <a:t>Штроо</a:t>
            </a:r>
            <a:r>
              <a:rPr lang="ru-RU" dirty="0"/>
              <a:t>, 2016) в деловом и межличностном взаимодействии.</a:t>
            </a:r>
          </a:p>
        </p:txBody>
      </p:sp>
      <p:sp>
        <p:nvSpPr>
          <p:cNvPr id="10" name="TextBox 9">
            <a:extLst>
              <a:ext uri="{FF2B5EF4-FFF2-40B4-BE49-F238E27FC236}">
                <a16:creationId xmlns:a16="http://schemas.microsoft.com/office/drawing/2014/main" id="{267981A6-4418-6B7A-57A7-EF26217D2710}"/>
              </a:ext>
            </a:extLst>
          </p:cNvPr>
          <p:cNvSpPr txBox="1"/>
          <p:nvPr/>
        </p:nvSpPr>
        <p:spPr>
          <a:xfrm>
            <a:off x="1217735" y="5799801"/>
            <a:ext cx="5156688" cy="738664"/>
          </a:xfrm>
          <a:prstGeom prst="rect">
            <a:avLst/>
          </a:prstGeom>
          <a:noFill/>
        </p:spPr>
        <p:txBody>
          <a:bodyPr wrap="square">
            <a:spAutoFit/>
          </a:bodyPr>
          <a:lstStyle/>
          <a:p>
            <a:r>
              <a:rPr lang="ru-RU" sz="1400" i="1" dirty="0" err="1"/>
              <a:t>Штроо</a:t>
            </a:r>
            <a:r>
              <a:rPr lang="ru-RU" sz="1400" i="1" dirty="0"/>
              <a:t> В.А. </a:t>
            </a:r>
            <a:r>
              <a:rPr lang="ru-RU" sz="1400" i="1" dirty="0" err="1"/>
              <a:t>Человекоцентрированный</a:t>
            </a:r>
            <a:r>
              <a:rPr lang="ru-RU" sz="1400" i="1" dirty="0"/>
              <a:t> подход и практика управления персоналом в российских организациях // Организационная психология. 2016. Т. 6, № 3. С. 91-104.</a:t>
            </a:r>
          </a:p>
        </p:txBody>
      </p:sp>
    </p:spTree>
    <p:extLst>
      <p:ext uri="{BB962C8B-B14F-4D97-AF65-F5344CB8AC3E}">
        <p14:creationId xmlns:p14="http://schemas.microsoft.com/office/powerpoint/2010/main" val="30264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7A80-654A-9CD4-0FE6-97F8AD277FD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560A6E-4A3C-B890-94A0-19F14B38F4E1}"/>
              </a:ext>
            </a:extLst>
          </p:cNvPr>
          <p:cNvSpPr>
            <a:spLocks noGrp="1"/>
          </p:cNvSpPr>
          <p:nvPr>
            <p:ph type="sldNum" sz="quarter" idx="12"/>
          </p:nvPr>
        </p:nvSpPr>
        <p:spPr/>
        <p:txBody>
          <a:bodyPr/>
          <a:lstStyle/>
          <a:p>
            <a:fld id="{73D4391C-B8C0-B24A-A837-316267417444}" type="slidenum">
              <a:rPr lang="ru-RU" smtClean="0"/>
              <a:t>6</a:t>
            </a:fld>
            <a:endParaRPr lang="ru-RU"/>
          </a:p>
        </p:txBody>
      </p:sp>
      <p:sp>
        <p:nvSpPr>
          <p:cNvPr id="2" name="Title 1">
            <a:extLst>
              <a:ext uri="{FF2B5EF4-FFF2-40B4-BE49-F238E27FC236}">
                <a16:creationId xmlns:a16="http://schemas.microsoft.com/office/drawing/2014/main" id="{5C1E57E3-7A59-5B76-4BF3-04EADC845F96}"/>
              </a:ext>
            </a:extLst>
          </p:cNvPr>
          <p:cNvSpPr>
            <a:spLocks noGrp="1"/>
          </p:cNvSpPr>
          <p:nvPr>
            <p:ph type="title"/>
          </p:nvPr>
        </p:nvSpPr>
        <p:spPr>
          <a:xfrm>
            <a:off x="903595" y="715365"/>
            <a:ext cx="9627700" cy="874464"/>
          </a:xfrm>
        </p:spPr>
        <p:txBody>
          <a:bodyPr anchor="t" anchorCtr="0"/>
          <a:lstStyle/>
          <a:p>
            <a:r>
              <a:rPr lang="ru-RU" sz="3200" dirty="0"/>
              <a:t>Трансформация организационной культуры органов публичной власти </a:t>
            </a:r>
          </a:p>
        </p:txBody>
      </p:sp>
      <p:pic>
        <p:nvPicPr>
          <p:cNvPr id="4" name="Рисунок 3">
            <a:extLst>
              <a:ext uri="{FF2B5EF4-FFF2-40B4-BE49-F238E27FC236}">
                <a16:creationId xmlns:a16="http://schemas.microsoft.com/office/drawing/2014/main" id="{5805ADC2-9793-9AF1-9893-46A9350D2A26}"/>
              </a:ext>
            </a:extLst>
          </p:cNvPr>
          <p:cNvPicPr>
            <a:picLocks noChangeAspect="1"/>
          </p:cNvPicPr>
          <p:nvPr/>
        </p:nvPicPr>
        <p:blipFill>
          <a:blip r:embed="rId2"/>
          <a:stretch>
            <a:fillRect/>
          </a:stretch>
        </p:blipFill>
        <p:spPr>
          <a:xfrm>
            <a:off x="6268910" y="1398609"/>
            <a:ext cx="6366197" cy="5217656"/>
          </a:xfrm>
          <a:prstGeom prst="rect">
            <a:avLst/>
          </a:prstGeom>
        </p:spPr>
      </p:pic>
      <p:sp>
        <p:nvSpPr>
          <p:cNvPr id="8" name="TextBox 7">
            <a:extLst>
              <a:ext uri="{FF2B5EF4-FFF2-40B4-BE49-F238E27FC236}">
                <a16:creationId xmlns:a16="http://schemas.microsoft.com/office/drawing/2014/main" id="{6F178421-E5C4-C8B8-FE4A-F0CF5C97F5E9}"/>
              </a:ext>
            </a:extLst>
          </p:cNvPr>
          <p:cNvSpPr txBox="1"/>
          <p:nvPr/>
        </p:nvSpPr>
        <p:spPr>
          <a:xfrm>
            <a:off x="903595" y="1841839"/>
            <a:ext cx="5286190" cy="2062103"/>
          </a:xfrm>
          <a:prstGeom prst="rect">
            <a:avLst/>
          </a:prstGeom>
          <a:noFill/>
        </p:spPr>
        <p:txBody>
          <a:bodyPr wrap="square">
            <a:spAutoFit/>
          </a:bodyPr>
          <a:lstStyle/>
          <a:p>
            <a:r>
              <a:rPr lang="ru-RU" sz="1600" dirty="0"/>
              <a:t>Человекоцентричную оргкультуру можно рассматривать как </a:t>
            </a:r>
            <a:r>
              <a:rPr lang="ru-RU" sz="1600" i="1" dirty="0"/>
              <a:t>развитый тип клиентоцентричной культуры</a:t>
            </a:r>
            <a:r>
              <a:rPr lang="ru-RU" sz="1600" dirty="0"/>
              <a:t>, в котором фокус внимания смещен с клиента (внутреннего и внешнего), имеющего конкретные «клиентские» потребности, на личность (всех участников процессов) с широким спектром характеристик (ценностей, мотивов, потребностей, целей). </a:t>
            </a:r>
          </a:p>
        </p:txBody>
      </p:sp>
      <p:sp>
        <p:nvSpPr>
          <p:cNvPr id="6" name="TextBox 5">
            <a:extLst>
              <a:ext uri="{FF2B5EF4-FFF2-40B4-BE49-F238E27FC236}">
                <a16:creationId xmlns:a16="http://schemas.microsoft.com/office/drawing/2014/main" id="{8C9753B0-F90F-62CD-D1C4-485492CC4B85}"/>
              </a:ext>
            </a:extLst>
          </p:cNvPr>
          <p:cNvSpPr txBox="1"/>
          <p:nvPr/>
        </p:nvSpPr>
        <p:spPr>
          <a:xfrm>
            <a:off x="1483888" y="4252667"/>
            <a:ext cx="4530051" cy="1815882"/>
          </a:xfrm>
          <a:prstGeom prst="rect">
            <a:avLst/>
          </a:prstGeom>
          <a:solidFill>
            <a:schemeClr val="tx2">
              <a:lumMod val="20000"/>
              <a:lumOff val="80000"/>
            </a:schemeClr>
          </a:solidFill>
        </p:spPr>
        <p:txBody>
          <a:bodyPr wrap="square">
            <a:spAutoFit/>
          </a:bodyPr>
          <a:lstStyle/>
          <a:p>
            <a:r>
              <a:rPr lang="ru-RU" sz="1600" dirty="0"/>
              <a:t>Планомерное движение от культуры нормоцентричности к культуре клиентоцентричности-человекоцентричности проходит через </a:t>
            </a:r>
            <a:r>
              <a:rPr lang="ru-RU" sz="1600" b="1" dirty="0">
                <a:solidFill>
                  <a:srgbClr val="C00000"/>
                </a:solidFill>
              </a:rPr>
              <a:t>гибридный тип культуры</a:t>
            </a:r>
            <a:r>
              <a:rPr lang="ru-RU" sz="1600" dirty="0"/>
              <a:t>, в котором есть элементы названных культур. Это местоположение отличает в текущий момент большинство организаций ГМУ</a:t>
            </a:r>
          </a:p>
        </p:txBody>
      </p:sp>
      <p:sp>
        <p:nvSpPr>
          <p:cNvPr id="7" name="Стрелка: вверх 6">
            <a:extLst>
              <a:ext uri="{FF2B5EF4-FFF2-40B4-BE49-F238E27FC236}">
                <a16:creationId xmlns:a16="http://schemas.microsoft.com/office/drawing/2014/main" id="{CC55C8D4-916C-49DE-6E88-357386A39AAF}"/>
              </a:ext>
            </a:extLst>
          </p:cNvPr>
          <p:cNvSpPr/>
          <p:nvPr/>
        </p:nvSpPr>
        <p:spPr>
          <a:xfrm rot="2918268">
            <a:off x="9193748" y="2561647"/>
            <a:ext cx="668215" cy="2436982"/>
          </a:xfrm>
          <a:prstGeom prst="upArrow">
            <a:avLst>
              <a:gd name="adj1" fmla="val 59524"/>
              <a:gd name="adj2" fmla="val 50595"/>
            </a:avLst>
          </a:prstGeom>
          <a:solidFill>
            <a:schemeClr val="accent1">
              <a:lumMod val="60000"/>
              <a:lumOff val="40000"/>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772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F1862-0B93-82D5-A523-EA4C3D9EB3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FB2CE8-CF2F-47DB-283A-54C53FED5D0A}"/>
              </a:ext>
            </a:extLst>
          </p:cNvPr>
          <p:cNvSpPr>
            <a:spLocks noGrp="1"/>
          </p:cNvSpPr>
          <p:nvPr>
            <p:ph type="sldNum" sz="quarter" idx="12"/>
          </p:nvPr>
        </p:nvSpPr>
        <p:spPr/>
        <p:txBody>
          <a:bodyPr/>
          <a:lstStyle/>
          <a:p>
            <a:fld id="{73D4391C-B8C0-B24A-A837-316267417444}" type="slidenum">
              <a:rPr lang="ru-RU" smtClean="0"/>
              <a:t>7</a:t>
            </a:fld>
            <a:endParaRPr lang="ru-RU"/>
          </a:p>
        </p:txBody>
      </p:sp>
      <p:sp>
        <p:nvSpPr>
          <p:cNvPr id="2" name="Title 1">
            <a:extLst>
              <a:ext uri="{FF2B5EF4-FFF2-40B4-BE49-F238E27FC236}">
                <a16:creationId xmlns:a16="http://schemas.microsoft.com/office/drawing/2014/main" id="{90BB53F4-F981-2BDB-1F01-FB0AAEA2C558}"/>
              </a:ext>
            </a:extLst>
          </p:cNvPr>
          <p:cNvSpPr>
            <a:spLocks noGrp="1"/>
          </p:cNvSpPr>
          <p:nvPr>
            <p:ph type="title"/>
          </p:nvPr>
        </p:nvSpPr>
        <p:spPr>
          <a:xfrm>
            <a:off x="1061857" y="266377"/>
            <a:ext cx="9505474" cy="874464"/>
          </a:xfrm>
        </p:spPr>
        <p:txBody>
          <a:bodyPr anchor="t" anchorCtr="0"/>
          <a:lstStyle/>
          <a:p>
            <a:r>
              <a:rPr lang="ru-RU" sz="2400" dirty="0"/>
              <a:t>Модель трансформации HR-сферы органов публичной власти с целью формирования клиентоцентричной организационной культуры</a:t>
            </a:r>
          </a:p>
        </p:txBody>
      </p:sp>
      <p:pic>
        <p:nvPicPr>
          <p:cNvPr id="5" name="Рисунок 4">
            <a:extLst>
              <a:ext uri="{FF2B5EF4-FFF2-40B4-BE49-F238E27FC236}">
                <a16:creationId xmlns:a16="http://schemas.microsoft.com/office/drawing/2014/main" id="{2BEBB6D0-BCF2-0EDA-7664-9A40D1EFCA2A}"/>
              </a:ext>
            </a:extLst>
          </p:cNvPr>
          <p:cNvPicPr>
            <a:picLocks noChangeAspect="1"/>
          </p:cNvPicPr>
          <p:nvPr/>
        </p:nvPicPr>
        <p:blipFill>
          <a:blip r:embed="rId2"/>
          <a:stretch>
            <a:fillRect/>
          </a:stretch>
        </p:blipFill>
        <p:spPr>
          <a:xfrm>
            <a:off x="2209869" y="1371599"/>
            <a:ext cx="8540612" cy="5088207"/>
          </a:xfrm>
          <a:prstGeom prst="rect">
            <a:avLst/>
          </a:prstGeom>
        </p:spPr>
      </p:pic>
    </p:spTree>
    <p:extLst>
      <p:ext uri="{BB962C8B-B14F-4D97-AF65-F5344CB8AC3E}">
        <p14:creationId xmlns:p14="http://schemas.microsoft.com/office/powerpoint/2010/main" val="355490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86BFA-90F4-73B2-C3B3-0EC5BD2EB0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54237E-36B6-55D2-2C2A-5219D1720FFE}"/>
              </a:ext>
            </a:extLst>
          </p:cNvPr>
          <p:cNvSpPr>
            <a:spLocks noGrp="1"/>
          </p:cNvSpPr>
          <p:nvPr>
            <p:ph type="sldNum" sz="quarter" idx="12"/>
          </p:nvPr>
        </p:nvSpPr>
        <p:spPr/>
        <p:txBody>
          <a:bodyPr/>
          <a:lstStyle/>
          <a:p>
            <a:fld id="{73D4391C-B8C0-B24A-A837-316267417444}" type="slidenum">
              <a:rPr lang="ru-RU" smtClean="0"/>
              <a:t>8</a:t>
            </a:fld>
            <a:endParaRPr lang="ru-RU"/>
          </a:p>
        </p:txBody>
      </p:sp>
      <p:sp>
        <p:nvSpPr>
          <p:cNvPr id="2" name="Title 1">
            <a:extLst>
              <a:ext uri="{FF2B5EF4-FFF2-40B4-BE49-F238E27FC236}">
                <a16:creationId xmlns:a16="http://schemas.microsoft.com/office/drawing/2014/main" id="{DA47B05E-C089-31BF-0705-F294865BB425}"/>
              </a:ext>
            </a:extLst>
          </p:cNvPr>
          <p:cNvSpPr>
            <a:spLocks noGrp="1"/>
          </p:cNvSpPr>
          <p:nvPr>
            <p:ph type="title"/>
          </p:nvPr>
        </p:nvSpPr>
        <p:spPr>
          <a:xfrm>
            <a:off x="903595" y="715365"/>
            <a:ext cx="9627700" cy="874464"/>
          </a:xfrm>
        </p:spPr>
        <p:txBody>
          <a:bodyPr anchor="t" anchorCtr="0"/>
          <a:lstStyle/>
          <a:p>
            <a:r>
              <a:rPr lang="ru-RU" sz="3200" dirty="0"/>
              <a:t>Профессиональное развитие как инструмент трансформации </a:t>
            </a:r>
          </a:p>
        </p:txBody>
      </p:sp>
      <p:sp>
        <p:nvSpPr>
          <p:cNvPr id="9" name="TextBox 8">
            <a:extLst>
              <a:ext uri="{FF2B5EF4-FFF2-40B4-BE49-F238E27FC236}">
                <a16:creationId xmlns:a16="http://schemas.microsoft.com/office/drawing/2014/main" id="{1567DD72-46DD-FA97-2899-3F3AFDCD1A20}"/>
              </a:ext>
            </a:extLst>
          </p:cNvPr>
          <p:cNvSpPr txBox="1"/>
          <p:nvPr/>
        </p:nvSpPr>
        <p:spPr>
          <a:xfrm>
            <a:off x="3690757" y="1588250"/>
            <a:ext cx="8816301" cy="1754326"/>
          </a:xfrm>
          <a:prstGeom prst="rect">
            <a:avLst/>
          </a:prstGeom>
          <a:noFill/>
        </p:spPr>
        <p:txBody>
          <a:bodyPr wrap="square">
            <a:spAutoFit/>
          </a:bodyPr>
          <a:lstStyle/>
          <a:p>
            <a:pPr algn="r"/>
            <a:r>
              <a:rPr lang="ru-RU" dirty="0"/>
              <a:t>Государство на высшем уровне активно внедряет стандарты клиентоцентричности: сервисы становятся цифровыми, проактивными, а в центре внимания должна находиться жизненная ситуация конкретного человека. Однако декларация этих принципов «сверху» сталкивается с серьезным барьером «на земле» - </a:t>
            </a:r>
            <a:r>
              <a:rPr lang="ru-RU" i="1" dirty="0"/>
              <a:t>реальным уровнем компетенций и укоренившимися привычками самих госслужащих. </a:t>
            </a:r>
          </a:p>
        </p:txBody>
      </p:sp>
      <p:sp>
        <p:nvSpPr>
          <p:cNvPr id="12" name="Стрелка: вправо 11">
            <a:extLst>
              <a:ext uri="{FF2B5EF4-FFF2-40B4-BE49-F238E27FC236}">
                <a16:creationId xmlns:a16="http://schemas.microsoft.com/office/drawing/2014/main" id="{E54D2825-C101-EB27-011C-3237AEE4166E}"/>
              </a:ext>
            </a:extLst>
          </p:cNvPr>
          <p:cNvSpPr/>
          <p:nvPr/>
        </p:nvSpPr>
        <p:spPr>
          <a:xfrm>
            <a:off x="824464" y="3562841"/>
            <a:ext cx="4626768" cy="2333731"/>
          </a:xfrm>
          <a:prstGeom prst="rightArrow">
            <a:avLst>
              <a:gd name="adj1" fmla="val 72165"/>
              <a:gd name="adj2" fmla="val 477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1600" dirty="0"/>
              <a:t>Исторически система госслужбы формировалась как </a:t>
            </a:r>
            <a:r>
              <a:rPr lang="ru-RU" sz="1600" b="1" dirty="0"/>
              <a:t>культура правил и процессов</a:t>
            </a:r>
            <a:r>
              <a:rPr lang="ru-RU" sz="1600" dirty="0"/>
              <a:t>. Главной добродетелью чиновника было безукоризненное следование регламенту, а главным страхом – нарушение буквы закона</a:t>
            </a:r>
          </a:p>
        </p:txBody>
      </p:sp>
      <p:sp>
        <p:nvSpPr>
          <p:cNvPr id="13" name="Стрелка: влево 12">
            <a:extLst>
              <a:ext uri="{FF2B5EF4-FFF2-40B4-BE49-F238E27FC236}">
                <a16:creationId xmlns:a16="http://schemas.microsoft.com/office/drawing/2014/main" id="{554ED517-4D2A-23CD-FAE5-5A224182021D}"/>
              </a:ext>
            </a:extLst>
          </p:cNvPr>
          <p:cNvSpPr/>
          <p:nvPr/>
        </p:nvSpPr>
        <p:spPr>
          <a:xfrm>
            <a:off x="7774412" y="3566753"/>
            <a:ext cx="4626768" cy="2384529"/>
          </a:xfrm>
          <a:prstGeom prst="leftArrow">
            <a:avLst>
              <a:gd name="adj1" fmla="val 66877"/>
              <a:gd name="adj2" fmla="val 50000"/>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Клиентоцентричность требует </a:t>
            </a:r>
            <a:r>
              <a:rPr lang="ru-RU" b="1" dirty="0"/>
              <a:t>культуры результата и эмпатии</a:t>
            </a:r>
            <a:r>
              <a:rPr lang="ru-RU" dirty="0"/>
              <a:t>, где на первом месте стоит решение проблемы гражданина </a:t>
            </a:r>
          </a:p>
        </p:txBody>
      </p:sp>
      <p:sp>
        <p:nvSpPr>
          <p:cNvPr id="15" name="TextBox 14">
            <a:extLst>
              <a:ext uri="{FF2B5EF4-FFF2-40B4-BE49-F238E27FC236}">
                <a16:creationId xmlns:a16="http://schemas.microsoft.com/office/drawing/2014/main" id="{96340EB8-DEE9-8F9A-E900-97F274D8DEBE}"/>
              </a:ext>
            </a:extLst>
          </p:cNvPr>
          <p:cNvSpPr txBox="1"/>
          <p:nvPr/>
        </p:nvSpPr>
        <p:spPr>
          <a:xfrm>
            <a:off x="5390689" y="3832034"/>
            <a:ext cx="2427683" cy="2031325"/>
          </a:xfrm>
          <a:prstGeom prst="rect">
            <a:avLst/>
          </a:prstGeom>
          <a:noFill/>
        </p:spPr>
        <p:txBody>
          <a:bodyPr wrap="square">
            <a:spAutoFit/>
          </a:bodyPr>
          <a:lstStyle/>
          <a:p>
            <a:pPr algn="ctr"/>
            <a:r>
              <a:rPr lang="ru-RU" b="1" dirty="0"/>
              <a:t>Разрыв между декларируемой новой культурой и реальным уровнем компетенций действующих служащих</a:t>
            </a:r>
            <a:endParaRPr lang="ru-RU" dirty="0"/>
          </a:p>
        </p:txBody>
      </p:sp>
    </p:spTree>
    <p:extLst>
      <p:ext uri="{BB962C8B-B14F-4D97-AF65-F5344CB8AC3E}">
        <p14:creationId xmlns:p14="http://schemas.microsoft.com/office/powerpoint/2010/main" val="51478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800EE-FB96-C71B-2DAA-291BFEB332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BA0B72-B908-97D6-8A99-9123B90D78AD}"/>
              </a:ext>
            </a:extLst>
          </p:cNvPr>
          <p:cNvSpPr>
            <a:spLocks noGrp="1"/>
          </p:cNvSpPr>
          <p:nvPr>
            <p:ph type="sldNum" sz="quarter" idx="12"/>
          </p:nvPr>
        </p:nvSpPr>
        <p:spPr/>
        <p:txBody>
          <a:bodyPr/>
          <a:lstStyle/>
          <a:p>
            <a:fld id="{73D4391C-B8C0-B24A-A837-316267417444}" type="slidenum">
              <a:rPr lang="ru-RU" smtClean="0"/>
              <a:t>9</a:t>
            </a:fld>
            <a:endParaRPr lang="ru-RU"/>
          </a:p>
        </p:txBody>
      </p:sp>
      <p:sp>
        <p:nvSpPr>
          <p:cNvPr id="2" name="Title 1">
            <a:extLst>
              <a:ext uri="{FF2B5EF4-FFF2-40B4-BE49-F238E27FC236}">
                <a16:creationId xmlns:a16="http://schemas.microsoft.com/office/drawing/2014/main" id="{8AAEAC60-8216-A971-F6D7-E3C458EAE740}"/>
              </a:ext>
            </a:extLst>
          </p:cNvPr>
          <p:cNvSpPr>
            <a:spLocks noGrp="1"/>
          </p:cNvSpPr>
          <p:nvPr>
            <p:ph type="title"/>
          </p:nvPr>
        </p:nvSpPr>
        <p:spPr>
          <a:xfrm>
            <a:off x="903595" y="715365"/>
            <a:ext cx="9627700" cy="874464"/>
          </a:xfrm>
        </p:spPr>
        <p:txBody>
          <a:bodyPr anchor="t" anchorCtr="0"/>
          <a:lstStyle/>
          <a:p>
            <a:r>
              <a:rPr lang="ru-RU" sz="3200" dirty="0"/>
              <a:t>Профессиональное развитие как инструмент трансформации </a:t>
            </a:r>
          </a:p>
        </p:txBody>
      </p:sp>
      <p:sp>
        <p:nvSpPr>
          <p:cNvPr id="9" name="TextBox 8">
            <a:extLst>
              <a:ext uri="{FF2B5EF4-FFF2-40B4-BE49-F238E27FC236}">
                <a16:creationId xmlns:a16="http://schemas.microsoft.com/office/drawing/2014/main" id="{E39D1B18-63BD-0B2F-5365-91AADCA291EB}"/>
              </a:ext>
            </a:extLst>
          </p:cNvPr>
          <p:cNvSpPr txBox="1"/>
          <p:nvPr/>
        </p:nvSpPr>
        <p:spPr>
          <a:xfrm>
            <a:off x="3662427" y="1589829"/>
            <a:ext cx="8816301" cy="677108"/>
          </a:xfrm>
          <a:prstGeom prst="rect">
            <a:avLst/>
          </a:prstGeom>
          <a:noFill/>
        </p:spPr>
        <p:txBody>
          <a:bodyPr wrap="square">
            <a:spAutoFit/>
          </a:bodyPr>
          <a:lstStyle/>
          <a:p>
            <a:pPr algn="r"/>
            <a:r>
              <a:rPr lang="ru-RU" sz="2000" b="1" dirty="0">
                <a:solidFill>
                  <a:srgbClr val="C00000"/>
                </a:solidFill>
              </a:rPr>
              <a:t>В чем конкретно проявляется разрыв компетенций?</a:t>
            </a:r>
          </a:p>
          <a:p>
            <a:pPr algn="r"/>
            <a:endParaRPr lang="ru-RU" dirty="0"/>
          </a:p>
        </p:txBody>
      </p:sp>
      <p:sp>
        <p:nvSpPr>
          <p:cNvPr id="5" name="TextBox 4">
            <a:extLst>
              <a:ext uri="{FF2B5EF4-FFF2-40B4-BE49-F238E27FC236}">
                <a16:creationId xmlns:a16="http://schemas.microsoft.com/office/drawing/2014/main" id="{B5BBB37D-EBF1-6363-BBBD-5915A1095CCF}"/>
              </a:ext>
            </a:extLst>
          </p:cNvPr>
          <p:cNvSpPr txBox="1"/>
          <p:nvPr/>
        </p:nvSpPr>
        <p:spPr>
          <a:xfrm>
            <a:off x="2956659" y="2177435"/>
            <a:ext cx="9522069" cy="4262705"/>
          </a:xfrm>
          <a:prstGeom prst="rect">
            <a:avLst/>
          </a:prstGeom>
          <a:noFill/>
        </p:spPr>
        <p:txBody>
          <a:bodyPr wrap="square">
            <a:spAutoFit/>
          </a:bodyPr>
          <a:lstStyle/>
          <a:p>
            <a:pPr marL="285750" indent="-285750" algn="just">
              <a:spcAft>
                <a:spcPts val="600"/>
              </a:spcAft>
              <a:buFont typeface="Wingdings" panose="05000000000000000000" pitchFamily="2" charset="2"/>
              <a:buChar char="ü"/>
            </a:pPr>
            <a:r>
              <a:rPr lang="ru-RU" sz="1600" b="1" dirty="0"/>
              <a:t>Дефицит эмпатии и эмоционального интеллекта. </a:t>
            </a:r>
            <a:r>
              <a:rPr lang="ru-RU" sz="1600" dirty="0"/>
              <a:t>Госслужащих десятилетиями учили абстрагироваться от эмоций и общаться языком нормативно-правовых актов. Сегодня от них требуют понятного языка, участия и способности встать на место заявителя, но навыка экологичного общения в конфликтных ситуациях или при стрессе у большинства просто нет.</a:t>
            </a:r>
          </a:p>
          <a:p>
            <a:pPr marL="285750" indent="-285750" algn="just">
              <a:spcAft>
                <a:spcPts val="600"/>
              </a:spcAft>
              <a:buFont typeface="Wingdings" panose="05000000000000000000" pitchFamily="2" charset="2"/>
              <a:buChar char="ü"/>
            </a:pPr>
            <a:r>
              <a:rPr lang="ru-RU" sz="1600" b="1" dirty="0"/>
              <a:t>Синдром «Человека-инструкции». </a:t>
            </a:r>
            <a:r>
              <a:rPr lang="ru-RU" sz="1600" dirty="0"/>
              <a:t>Столкнувшись с нестандартной ситуацией гражданина, которая не описана в регламенте, служащий теряется. У него не развиты навыки решения проблем и критического мышления. Ему безопаснее выдать формальный отказ (отписку), чем проявить инициативу.</a:t>
            </a:r>
          </a:p>
          <a:p>
            <a:pPr marL="285750" indent="-285750" algn="just">
              <a:spcAft>
                <a:spcPts val="600"/>
              </a:spcAft>
              <a:buFont typeface="Wingdings" panose="05000000000000000000" pitchFamily="2" charset="2"/>
              <a:buChar char="ü"/>
            </a:pPr>
            <a:r>
              <a:rPr lang="ru-RU" sz="1600" b="1" dirty="0"/>
              <a:t>Непонимание принципов сервис-дизайна.</a:t>
            </a:r>
            <a:r>
              <a:rPr lang="ru-RU" sz="1600" dirty="0"/>
              <a:t> Органы власти часто путают автоматизацию бюрократии с клиентоцентричностью. Служащие не умеют проектировать услуги «от клиента» – они продолжают проектировать их «от ведомства», просто переводя сложные и неудобные бумажные процессы в цифровой вид.</a:t>
            </a:r>
          </a:p>
          <a:p>
            <a:pPr marL="285750" indent="-285750" algn="just">
              <a:spcAft>
                <a:spcPts val="600"/>
              </a:spcAft>
              <a:buFont typeface="Wingdings" panose="05000000000000000000" pitchFamily="2" charset="2"/>
              <a:buChar char="ü"/>
            </a:pPr>
            <a:r>
              <a:rPr lang="ru-RU" sz="1600" b="1" dirty="0"/>
              <a:t>Конфликт компетенций и системы мотивации.</a:t>
            </a:r>
            <a:r>
              <a:rPr lang="ru-RU" sz="1600" dirty="0"/>
              <a:t> Это структурный барьер. От служащего требуют быть гибким и ориентированным на клиента, но оценивают его работу и премируют по старым метрикам: отсутствие жалоб в прокуратуру, соблюдение сроков ответа (даже если ответ бессмысленный) и отсутствие ошибок в документах. </a:t>
            </a:r>
          </a:p>
        </p:txBody>
      </p:sp>
    </p:spTree>
    <p:extLst>
      <p:ext uri="{BB962C8B-B14F-4D97-AF65-F5344CB8AC3E}">
        <p14:creationId xmlns:p14="http://schemas.microsoft.com/office/powerpoint/2010/main" val="243797310"/>
      </p:ext>
    </p:extLst>
  </p:cSld>
  <p:clrMapOvr>
    <a:masterClrMapping/>
  </p:clrMapOvr>
</p:sld>
</file>

<file path=ppt/theme/theme1.xml><?xml version="1.0" encoding="utf-8"?>
<a:theme xmlns:a="http://schemas.openxmlformats.org/drawingml/2006/main" name="Тема Office">
  <a:themeElements>
    <a:clrScheme name="RANEPA">
      <a:dk1>
        <a:srgbClr val="000000"/>
      </a:dk1>
      <a:lt1>
        <a:srgbClr val="FFFFFF"/>
      </a:lt1>
      <a:dk2>
        <a:srgbClr val="404040"/>
      </a:dk2>
      <a:lt2>
        <a:srgbClr val="E7E6E6"/>
      </a:lt2>
      <a:accent1>
        <a:srgbClr val="A30236"/>
      </a:accent1>
      <a:accent2>
        <a:srgbClr val="ED7D31"/>
      </a:accent2>
      <a:accent3>
        <a:srgbClr val="879DC1"/>
      </a:accent3>
      <a:accent4>
        <a:srgbClr val="FF5C36"/>
      </a:accent4>
      <a:accent5>
        <a:srgbClr val="3F5CBD"/>
      </a:accent5>
      <a:accent6>
        <a:srgbClr val="12A3AD"/>
      </a:accent6>
      <a:hlink>
        <a:srgbClr val="6D6D6D"/>
      </a:hlink>
      <a:folHlink>
        <a:srgbClr val="AF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4920</TotalTime>
  <Words>1624</Words>
  <Application>Microsoft Office PowerPoint</Application>
  <PresentationFormat>Произвольный</PresentationFormat>
  <Paragraphs>114</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Times New Roman</vt:lpstr>
      <vt:lpstr>Wingdings</vt:lpstr>
      <vt:lpstr>Тема Office</vt:lpstr>
      <vt:lpstr>Профессиональное развитие госслужащих в контексте трансформации организационной культуры органов публичной власти</vt:lpstr>
      <vt:lpstr>Переход от нормоцентричности к клиентоцентричности / человекоцентричности</vt:lpstr>
      <vt:lpstr>Переход от нормоцентричности к клиентоцентричности / человекоцентричности</vt:lpstr>
      <vt:lpstr>Трансформация организационной культуры органов публичной власти </vt:lpstr>
      <vt:lpstr>Трансформация организационной культуры органов публичной власти </vt:lpstr>
      <vt:lpstr>Трансформация организационной культуры органов публичной власти </vt:lpstr>
      <vt:lpstr>Модель трансформации HR-сферы органов публичной власти с целью формирования клиентоцентричной организационной культуры</vt:lpstr>
      <vt:lpstr>Профессиональное развитие как инструмент трансформации </vt:lpstr>
      <vt:lpstr>Профессиональное развитие как инструмент трансформации </vt:lpstr>
      <vt:lpstr>Профессиональное развитие как инструмент трансформации </vt:lpstr>
      <vt:lpstr>Перечень компетенций госслужащего в парадигме клиентоцентричности</vt:lpstr>
      <vt:lpstr>Вызовы для образовательного сообщества</vt:lpstr>
      <vt:lpstr>Ключевые задачи образовательных учреждений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Лариса</cp:lastModifiedBy>
  <cp:revision>262</cp:revision>
  <dcterms:created xsi:type="dcterms:W3CDTF">2022-10-16T16:54:41Z</dcterms:created>
  <dcterms:modified xsi:type="dcterms:W3CDTF">2026-03-10T14:22:20Z</dcterms:modified>
</cp:coreProperties>
</file>